
<file path=[Content_Types].xml><?xml version="1.0" encoding="utf-8"?>
<Types xmlns="http://schemas.openxmlformats.org/package/2006/content-types">
  <Override PartName="/ppt/slideMasters/slideMaster3.xml" ContentType="application/vnd.openxmlformats-officedocument.presentationml.slideMaster+xml"/>
  <Override PartName="/ppt/slideLayouts/slideLayout57.xml" ContentType="application/vnd.openxmlformats-officedocument.presentationml.slideLayout+xml"/>
  <Override PartName="/ppt/theme/theme5.xml" ContentType="application/vnd.openxmlformats-officedocument.theme+xml"/>
  <Override PartName="/ppt/slideLayouts/slideLayout157.xml" ContentType="application/vnd.openxmlformats-officedocument.presentationml.slideLayout+xml"/>
  <Override PartName="/ppt/notesSlides/notesSlide2.xml" ContentType="application/vnd.openxmlformats-officedocument.presentationml.notesSlide+xml"/>
  <Override PartName="/ppt/slides/slide36.xml" ContentType="application/vnd.openxmlformats-officedocument.presentationml.slide+xml"/>
  <Override PartName="/ppt/slideLayouts/slideLayout46.xml" ContentType="application/vnd.openxmlformats-officedocument.presentationml.slideLayout+xml"/>
  <Override PartName="/ppt/slideLayouts/slideLayout93.xml" ContentType="application/vnd.openxmlformats-officedocument.presentationml.slideLayout+xml"/>
  <Override PartName="/ppt/slideLayouts/slideLayout135.xml" ContentType="application/vnd.openxmlformats-officedocument.presentationml.slideLayout+xml"/>
  <Override PartName="/ppt/slideLayouts/slideLayout146.xml" ContentType="application/vnd.openxmlformats-officedocument.presentationml.slideLayout+xml"/>
  <Override PartName="/ppt/slideLayouts/slideLayout182.xml" ContentType="application/vnd.openxmlformats-officedocument.presentationml.slideLayout+xml"/>
  <Override PartName="/ppt/slideLayouts/slideLayout193.xml" ContentType="application/vnd.openxmlformats-officedocument.presentationml.slideLayout+xml"/>
  <Override PartName="/ppt/slides/slide25.xml" ContentType="application/vnd.openxmlformats-officedocument.presentationml.slid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82.xml" ContentType="application/vnd.openxmlformats-officedocument.presentationml.slideLayout+xml"/>
  <Override PartName="/ppt/slideLayouts/slideLayout124.xml" ContentType="application/vnd.openxmlformats-officedocument.presentationml.slideLayout+xml"/>
  <Override PartName="/ppt/slideLayouts/slideLayout171.xml" ContentType="application/vnd.openxmlformats-officedocument.presentationml.slideLayout+xml"/>
  <Override PartName="/ppt/slideLayouts/slideLayout258.xml" ContentType="application/vnd.openxmlformats-officedocument.presentationml.slideLayout+xml"/>
  <Override PartName="/ppt/slideLayouts/slideLayout269.xml" ContentType="application/vnd.openxmlformats-officedocument.presentationml.slideLayout+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Layouts/slideLayout113.xml" ContentType="application/vnd.openxmlformats-officedocument.presentationml.slideLayout+xml"/>
  <Override PartName="/ppt/slideLayouts/slideLayout160.xml" ContentType="application/vnd.openxmlformats-officedocument.presentationml.slideLayout+xml"/>
  <Override PartName="/ppt/slideLayouts/slideLayout247.xml" ContentType="application/vnd.openxmlformats-officedocument.presentationml.slideLayout+xml"/>
  <Override PartName="/ppt/theme/theme18.xml" ContentType="application/vnd.openxmlformats-officedocument.theme+xml"/>
  <Override PartName="/ppt/tableStyles.xml" ContentType="application/vnd.openxmlformats-officedocument.presentationml.tableStyles+xml"/>
  <Override PartName="/ppt/slideLayouts/slideLayout102.xml" ContentType="application/vnd.openxmlformats-officedocument.presentationml.slideLayout+xml"/>
  <Override PartName="/ppt/slideLayouts/slideLayout236.xml" ContentType="application/vnd.openxmlformats-officedocument.presentationml.slideLayout+xml"/>
  <Override PartName="/ppt/slideMasters/slideMaster8.xml" ContentType="application/vnd.openxmlformats-officedocument.presentationml.slideMaster+xml"/>
  <Override PartName="/ppt/slideMasters/slideMaster11.xml" ContentType="application/vnd.openxmlformats-officedocument.presentationml.slideMaster+xml"/>
  <Override PartName="/ppt/slideLayouts/slideLayout225.xml" ContentType="application/vnd.openxmlformats-officedocument.presentationml.slideLayout+xml"/>
  <Override PartName="/ppt/slideLayouts/slideLayout272.xml" ContentType="application/vnd.openxmlformats-officedocument.presentationml.slideLayout+xml"/>
  <Override PartName="/ppt/slideLayouts/slideLayout198.xml" ContentType="application/vnd.openxmlformats-officedocument.presentationml.slideLayout+xml"/>
  <Override PartName="/ppt/slideLayouts/slideLayout203.xml" ContentType="application/vnd.openxmlformats-officedocument.presentationml.slideLayout+xml"/>
  <Override PartName="/ppt/slideLayouts/slideLayout214.xml" ContentType="application/vnd.openxmlformats-officedocument.presentationml.slideLayout+xml"/>
  <Override PartName="/ppt/slideLayouts/slideLayout250.xml" ContentType="application/vnd.openxmlformats-officedocument.presentationml.slideLayout+xml"/>
  <Override PartName="/ppt/slideLayouts/slideLayout261.xml" ContentType="application/vnd.openxmlformats-officedocument.presentationml.slideLayout+xml"/>
  <Override PartName="/ppt/slideLayouts/slideLayout87.xml" ContentType="application/vnd.openxmlformats-officedocument.presentationml.slideLayout+xml"/>
  <Override PartName="/ppt/slideLayouts/slideLayout98.xml" ContentType="application/vnd.openxmlformats-officedocument.presentationml.slideLayout+xml"/>
  <Override PartName="/ppt/theme/theme10.xml" ContentType="application/vnd.openxmlformats-officedocument.theme+xml"/>
  <Override PartName="/ppt/slideLayouts/slideLayout187.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slideLayouts/slideLayout76.xml" ContentType="application/vnd.openxmlformats-officedocument.presentationml.slideLayout+xml"/>
  <Override PartName="/ppt/slideLayouts/slideLayout118.xml" ContentType="application/vnd.openxmlformats-officedocument.presentationml.slideLayout+xml"/>
  <Override PartName="/ppt/slideLayouts/slideLayout129.xml" ContentType="application/vnd.openxmlformats-officedocument.presentationml.slideLayout+xml"/>
  <Override PartName="/ppt/slideLayouts/slideLayout165.xml" ContentType="application/vnd.openxmlformats-officedocument.presentationml.slideLayout+xml"/>
  <Override PartName="/ppt/slideLayouts/slideLayout176.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slideLayouts/slideLayout107.xml" ContentType="application/vnd.openxmlformats-officedocument.presentationml.slideLayout+xml"/>
  <Override PartName="/ppt/slideLayouts/slideLayout154.xml" ContentType="application/vnd.openxmlformats-officedocument.presentationml.slideLayout+xml"/>
  <Override PartName="/ppt/slides/slide33.xml" ContentType="application/vnd.openxmlformats-officedocument.presentationml.slide+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90.xml" ContentType="application/vnd.openxmlformats-officedocument.presentationml.slideLayout+xml"/>
  <Override PartName="/ppt/slideLayouts/slideLayout143.xml" ContentType="application/vnd.openxmlformats-officedocument.presentationml.slideLayout+xml"/>
  <Override PartName="/ppt/slideLayouts/slideLayout190.xml" ContentType="application/vnd.openxmlformats-officedocument.presentationml.slideLayout+xml"/>
  <Override PartName="/ppt/slideLayouts/slideLayout277.xml" ContentType="application/vnd.openxmlformats-officedocument.presentationml.slideLayout+xml"/>
  <Override PartName="/ppt/presentation.xml" ContentType="application/vnd.openxmlformats-officedocument.presentationml.presentation.main+xml"/>
  <Override PartName="/ppt/slideMasters/slideMaster16.xml" ContentType="application/vnd.openxmlformats-officedocument.presentationml.slideMaster+xml"/>
  <Override PartName="/ppt/slides/slide22.xml" ContentType="application/vnd.openxmlformats-officedocument.presentationml.slide+xml"/>
  <Override PartName="/ppt/slideLayouts/slideLayout32.xml" ContentType="application/vnd.openxmlformats-officedocument.presentationml.slideLayout+xml"/>
  <Override PartName="/ppt/slideLayouts/slideLayout132.xml" ContentType="application/vnd.openxmlformats-officedocument.presentationml.slideLayout+xml"/>
  <Override PartName="/ppt/slideLayouts/slideLayout219.xml" ContentType="application/vnd.openxmlformats-officedocument.presentationml.slideLayout+xml"/>
  <Override PartName="/ppt/slideLayouts/slideLayout266.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21.xml" ContentType="application/vnd.openxmlformats-officedocument.presentationml.slideLayout+xml"/>
  <Override PartName="/ppt/slideLayouts/slideLayout110.xml" ContentType="application/vnd.openxmlformats-officedocument.presentationml.slideLayout+xml"/>
  <Override PartName="/ppt/slideLayouts/slideLayout121.xml" ContentType="application/vnd.openxmlformats-officedocument.presentationml.slideLayout+xml"/>
  <Override PartName="/ppt/slideLayouts/slideLayout208.xml" ContentType="application/vnd.openxmlformats-officedocument.presentationml.slideLayout+xml"/>
  <Override PartName="/ppt/slideLayouts/slideLayout255.xml" ContentType="application/vnd.openxmlformats-officedocument.presentationml.slideLayout+xml"/>
  <Override PartName="/ppt/slideLayouts/slideLayout10.xml" ContentType="application/vnd.openxmlformats-officedocument.presentationml.slideLayout+xml"/>
  <Override PartName="/ppt/slideLayouts/slideLayout233.xml" ContentType="application/vnd.openxmlformats-officedocument.presentationml.slideLayout+xml"/>
  <Override PartName="/ppt/slideLayouts/slideLayout244.xml" ContentType="application/vnd.openxmlformats-officedocument.presentationml.slideLayout+xml"/>
  <Override PartName="/ppt/theme/theme15.xml" ContentType="application/vnd.openxmlformats-officedocument.theme+xml"/>
  <Override PartName="/ppt/slideLayouts/slideLayout280.xml" ContentType="application/vnd.openxmlformats-officedocument.presentationml.slideLayout+xml"/>
  <Override PartName="/ppt/slideLayouts/slideLayout222.xml" ContentType="application/vnd.openxmlformats-officedocument.presentationml.slideLayout+xml"/>
  <Override PartName="/ppt/slideMasters/slideMaster5.xml" ContentType="application/vnd.openxmlformats-officedocument.presentationml.slideMaster+xml"/>
  <Override PartName="/ppt/slideLayouts/slideLayout59.xml" ContentType="application/vnd.openxmlformats-officedocument.presentationml.slideLayout+xml"/>
  <Override PartName="/ppt/theme/theme7.xml" ContentType="application/vnd.openxmlformats-officedocument.theme+xml"/>
  <Override PartName="/ppt/slideLayouts/slideLayout159.xml" ContentType="application/vnd.openxmlformats-officedocument.presentationml.slideLayout+xml"/>
  <Override PartName="/ppt/slideLayouts/slideLayout211.xml" ContentType="application/vnd.openxmlformats-officedocument.presentationml.slideLayout+xml"/>
  <Override PartName="/ppt/notesSlides/notesSlide4.xml" ContentType="application/vnd.openxmlformats-officedocument.presentationml.notesSlide+xml"/>
  <Override PartName="/ppt/slides/slide38.xml" ContentType="application/vnd.openxmlformats-officedocument.presentationml.slide+xml"/>
  <Override PartName="/ppt/slideLayouts/slideLayout48.xml" ContentType="application/vnd.openxmlformats-officedocument.presentationml.slideLayout+xml"/>
  <Override PartName="/ppt/slideLayouts/slideLayout95.xml" ContentType="application/vnd.openxmlformats-officedocument.presentationml.slideLayout+xml"/>
  <Override PartName="/ppt/slideLayouts/slideLayout137.xml" ContentType="application/vnd.openxmlformats-officedocument.presentationml.slideLayout+xml"/>
  <Override PartName="/ppt/slideLayouts/slideLayout148.xml" ContentType="application/vnd.openxmlformats-officedocument.presentationml.slideLayout+xml"/>
  <Override PartName="/ppt/slideLayouts/slideLayout184.xml" ContentType="application/vnd.openxmlformats-officedocument.presentationml.slideLayout+xml"/>
  <Override PartName="/ppt/slideLayouts/slideLayout195.xml" ContentType="application/vnd.openxmlformats-officedocument.presentationml.slideLayout+xml"/>
  <Override PartName="/ppt/slideLayouts/slideLayout200.xml" ContentType="application/vnd.openxmlformats-officedocument.presentationml.slideLayout+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slideLayouts/slideLayout84.xml" ContentType="application/vnd.openxmlformats-officedocument.presentationml.slideLayout+xml"/>
  <Override PartName="/ppt/slideLayouts/slideLayout126.xml" ContentType="application/vnd.openxmlformats-officedocument.presentationml.slideLayout+xml"/>
  <Override PartName="/ppt/slideLayouts/slideLayout173.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115.xml" ContentType="application/vnd.openxmlformats-officedocument.presentationml.slideLayout+xml"/>
  <Override PartName="/ppt/slideLayouts/slideLayout162.xml" ContentType="application/vnd.openxmlformats-officedocument.presentationml.slideLayout+xml"/>
  <Override PartName="/ppt/slideLayouts/slideLayout249.xml" ContentType="application/vnd.openxmlformats-officedocument.presentationml.slideLayout+xml"/>
  <Override PartName="/ppt/slides/slide41.xml" ContentType="application/vnd.openxmlformats-officedocument.presentationml.slide+xml"/>
  <Override PartName="/ppt/slideLayouts/slideLayout51.xml" ContentType="application/vnd.openxmlformats-officedocument.presentationml.slideLayout+xml"/>
  <Override PartName="/ppt/slideLayouts/slideLayout104.xml" ContentType="application/vnd.openxmlformats-officedocument.presentationml.slideLayout+xml"/>
  <Override PartName="/ppt/slideLayouts/slideLayout140.xml" ContentType="application/vnd.openxmlformats-officedocument.presentationml.slideLayout+xml"/>
  <Override PartName="/ppt/slideLayouts/slideLayout151.xml" ContentType="application/vnd.openxmlformats-officedocument.presentationml.slideLayout+xml"/>
  <Override PartName="/ppt/slideLayouts/slideLayout238.xml" ContentType="application/vnd.openxmlformats-officedocument.presentationml.slideLayout+xml"/>
  <Override PartName="/ppt/slides/slide30.xml" ContentType="application/vnd.openxmlformats-officedocument.presentationml.slide+xml"/>
  <Override PartName="/ppt/slideLayouts/slideLayout40.xml" ContentType="application/vnd.openxmlformats-officedocument.presentationml.slideLayout+xml"/>
  <Override PartName="/ppt/slideLayouts/slideLayout227.xml" ContentType="application/vnd.openxmlformats-officedocument.presentationml.slideLayout+xml"/>
  <Override PartName="/ppt/slideLayouts/slideLayout274.xml" ContentType="application/vnd.openxmlformats-officedocument.presentationml.slideLayout+xml"/>
  <Override PartName="/ppt/slideMasters/slideMaster13.xml" ContentType="application/vnd.openxmlformats-officedocument.presentationml.slideMaster+xml"/>
  <Override PartName="/ppt/slideLayouts/slideLayout205.xml" ContentType="application/vnd.openxmlformats-officedocument.presentationml.slideLayout+xml"/>
  <Override PartName="/ppt/slideLayouts/slideLayout216.xml" ContentType="application/vnd.openxmlformats-officedocument.presentationml.slideLayout+xml"/>
  <Override PartName="/ppt/slideLayouts/slideLayout252.xml" ContentType="application/vnd.openxmlformats-officedocument.presentationml.slideLayout+xml"/>
  <Override PartName="/ppt/slideLayouts/slideLayout263.xml" ContentType="application/vnd.openxmlformats-officedocument.presentationml.slideLayout+xml"/>
  <Override PartName="/ppt/slideLayouts/slideLayout89.xml" ContentType="application/vnd.openxmlformats-officedocument.presentationml.slideLayout+xml"/>
  <Override PartName="/ppt/slideLayouts/slideLayout189.xml" ContentType="application/vnd.openxmlformats-officedocument.presentationml.slideLayout+xml"/>
  <Override PartName="/ppt/theme/theme12.xml" ContentType="application/vnd.openxmlformats-officedocument.theme+xml"/>
  <Override PartName="/ppt/slideLayouts/slideLayout241.xml" ContentType="application/vnd.openxmlformats-officedocument.presentationml.slideLayout+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slideLayouts/slideLayout178.xml" ContentType="application/vnd.openxmlformats-officedocument.presentationml.slideLayout+xml"/>
  <Override PartName="/ppt/slideLayouts/slideLayout230.xml" ContentType="application/vnd.openxmlformats-officedocument.presentationml.slideLayout+xml"/>
  <Override PartName="/ppt/slideMasters/slideMaster2.xml" ContentType="application/vnd.openxmlformats-officedocument.presentationml.slideMaster+xml"/>
  <Override PartName="/ppt/slideLayouts/slideLayout67.xml" ContentType="application/vnd.openxmlformats-officedocument.presentationml.slideLayout+xml"/>
  <Override PartName="/ppt/theme/theme4.xml" ContentType="application/vnd.openxmlformats-officedocument.theme+xml"/>
  <Override PartName="/ppt/slideLayouts/slideLayout109.xml" ContentType="application/vnd.openxmlformats-officedocument.presentationml.slideLayout+xml"/>
  <Override PartName="/ppt/slideLayouts/slideLayout156.xml" ContentType="application/vnd.openxmlformats-officedocument.presentationml.slideLayout+xml"/>
  <Override PartName="/ppt/slideLayouts/slideLayout167.xml" ContentType="application/vnd.openxmlformats-officedocument.presentationml.slideLayout+xml"/>
  <Override PartName="/ppt/notesSlides/notesSlide1.xml" ContentType="application/vnd.openxmlformats-officedocument.presentationml.notesSlide+xml"/>
  <Override PartName="/ppt/slideLayouts/slideLayout45.xml" ContentType="application/vnd.openxmlformats-officedocument.presentationml.slideLayout+xml"/>
  <Override PartName="/ppt/slideLayouts/slideLayout56.xml" ContentType="application/vnd.openxmlformats-officedocument.presentationml.slideLayout+xml"/>
  <Override PartName="/ppt/slideLayouts/slideLayout145.xml" ContentType="application/vnd.openxmlformats-officedocument.presentationml.slideLayout+xml"/>
  <Override PartName="/ppt/slideLayouts/slideLayout192.xml" ContentType="application/vnd.openxmlformats-officedocument.presentationml.slideLayout+xml"/>
  <Override PartName="/ppt/slideLayouts/slideLayout279.xml" ContentType="application/vnd.openxmlformats-officedocument.presentationml.slideLayout+xml"/>
  <Override PartName="/ppt/slides/slide24.xml" ContentType="application/vnd.openxmlformats-officedocument.presentationml.slide+xml"/>
  <Override PartName="/ppt/slides/slide35.xml" ContentType="application/vnd.openxmlformats-officedocument.presentationml.slide+xml"/>
  <Override PartName="/ppt/slideLayouts/slideLayout34.xml" ContentType="application/vnd.openxmlformats-officedocument.presentationml.slideLayout+xml"/>
  <Override PartName="/ppt/slideLayouts/slideLayout81.xml" ContentType="application/vnd.openxmlformats-officedocument.presentationml.slideLayout+xml"/>
  <Override PartName="/ppt/slideLayouts/slideLayout92.xml" ContentType="application/vnd.openxmlformats-officedocument.presentationml.slideLayout+xml"/>
  <Override PartName="/ppt/slideLayouts/slideLayout134.xml" ContentType="application/vnd.openxmlformats-officedocument.presentationml.slideLayout+xml"/>
  <Override PartName="/ppt/slideLayouts/slideLayout181.xml" ContentType="application/vnd.openxmlformats-officedocument.presentationml.slideLayout+xml"/>
  <Override PartName="/ppt/slideLayouts/slideLayout268.xml" ContentType="application/vnd.openxmlformats-officedocument.presentationml.slideLayout+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70.xml" ContentType="application/vnd.openxmlformats-officedocument.presentationml.slideLayout+xml"/>
  <Override PartName="/ppt/slideLayouts/slideLayout112.xml" ContentType="application/vnd.openxmlformats-officedocument.presentationml.slideLayout+xml"/>
  <Override PartName="/ppt/slideLayouts/slideLayout123.xml" ContentType="application/vnd.openxmlformats-officedocument.presentationml.slideLayout+xml"/>
  <Override PartName="/ppt/slideLayouts/slideLayout170.xml" ContentType="application/vnd.openxmlformats-officedocument.presentationml.slideLayout+xml"/>
  <Override PartName="/ppt/slideLayouts/slideLayout257.xml" ContentType="application/vnd.openxmlformats-officedocument.presentationml.slideLayout+xml"/>
  <Override PartName="/ppt/slideLayouts/slideLayout12.xml" ContentType="application/vnd.openxmlformats-officedocument.presentationml.slideLayout+xml"/>
  <Override PartName="/ppt/slideLayouts/slideLayout101.xml" ContentType="application/vnd.openxmlformats-officedocument.presentationml.slideLayout+xml"/>
  <Override PartName="/ppt/slideLayouts/slideLayout235.xml" ContentType="application/vnd.openxmlformats-officedocument.presentationml.slideLayout+xml"/>
  <Override PartName="/ppt/slideLayouts/slideLayout246.xml" ContentType="application/vnd.openxmlformats-officedocument.presentationml.slideLayout+xml"/>
  <Override PartName="/ppt/theme/theme17.xml" ContentType="application/vnd.openxmlformats-officedocument.theme+xml"/>
  <Override PartName="/ppt/slideLayouts/slideLayout224.xml" ContentType="application/vnd.openxmlformats-officedocument.presentationml.slideLayout+xml"/>
  <Override PartName="/ppt/slideLayouts/slideLayout271.xml" ContentType="application/vnd.openxmlformats-officedocument.presentationml.slideLayout+xml"/>
  <Override PartName="/ppt/slideMasters/slideMaster7.xml" ContentType="application/vnd.openxmlformats-officedocument.presentationml.slideMaster+xml"/>
  <Override PartName="/ppt/slideMasters/slideMaster10.xml" ContentType="application/vnd.openxmlformats-officedocument.presentationml.slideMaster+xml"/>
  <Override PartName="/ppt/theme/theme9.xml" ContentType="application/vnd.openxmlformats-officedocument.theme+xml"/>
  <Override PartName="/ppt/slideLayouts/slideLayout213.xml" ContentType="application/vnd.openxmlformats-officedocument.presentationml.slideLayout+xml"/>
  <Override PartName="/ppt/slideLayouts/slideLayout260.xml" ContentType="application/vnd.openxmlformats-officedocument.presentationml.slideLayout+xml"/>
  <Override PartName="/ppt/slides/slide8.xml" ContentType="application/vnd.openxmlformats-officedocument.presentationml.slide+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97.xml" ContentType="application/vnd.openxmlformats-officedocument.presentationml.slideLayout+xml"/>
  <Override PartName="/ppt/slideLayouts/slideLayout139.xml" ContentType="application/vnd.openxmlformats-officedocument.presentationml.slideLayout+xml"/>
  <Override PartName="/ppt/slideLayouts/slideLayout168.xml" ContentType="application/vnd.openxmlformats-officedocument.presentationml.slideLayout+xml"/>
  <Override PartName="/ppt/slideLayouts/slideLayout186.xml" ContentType="application/vnd.openxmlformats-officedocument.presentationml.slideLayout+xml"/>
  <Override PartName="/ppt/slideLayouts/slideLayout197.xml" ContentType="application/vnd.openxmlformats-officedocument.presentationml.slideLayout+xml"/>
  <Override PartName="/ppt/slideLayouts/slideLayout202.xml" ContentType="application/vnd.openxmlformats-officedocument.presentationml.slideLayout+xml"/>
  <Override PartName="/ppt/slideLayouts/slideLayout220.xml" ContentType="application/vnd.openxmlformats-officedocument.presentationml.slideLayout+xml"/>
  <Override PartName="/ppt/slides/slide29.xml" ContentType="application/vnd.openxmlformats-officedocument.presentationml.slide+xml"/>
  <Override PartName="/ppt/slideLayouts/slideLayout39.xml" ContentType="application/vnd.openxmlformats-officedocument.presentationml.slideLayout+xml"/>
  <Override PartName="/ppt/slideLayouts/slideLayout86.xml" ContentType="application/vnd.openxmlformats-officedocument.presentationml.slideLayout+xml"/>
  <Override PartName="/ppt/slideLayouts/slideLayout128.xml" ContentType="application/vnd.openxmlformats-officedocument.presentationml.slideLayout+xml"/>
  <Override PartName="/ppt/slideLayouts/slideLayout175.xml" ContentType="application/vnd.openxmlformats-officedocument.presentationml.slideLayout+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Layouts/slideLayout117.xml" ContentType="application/vnd.openxmlformats-officedocument.presentationml.slideLayout+xml"/>
  <Override PartName="/ppt/slideLayouts/slideLayout164.xml" ContentType="application/vnd.openxmlformats-officedocument.presentationml.slideLayout+xml"/>
  <Override PartName="/ppt/slides/slide43.xml" ContentType="application/vnd.openxmlformats-officedocument.presentationml.slide+xml"/>
  <Override PartName="/ppt/theme/theme1.xml" ContentType="application/vnd.openxmlformats-officedocument.theme+xml"/>
  <Override PartName="/ppt/slideLayouts/slideLayout53.xml" ContentType="application/vnd.openxmlformats-officedocument.presentationml.slideLayout+xml"/>
  <Override PartName="/ppt/slideLayouts/slideLayout106.xml" ContentType="application/vnd.openxmlformats-officedocument.presentationml.slideLayout+xml"/>
  <Override PartName="/ppt/slideLayouts/slideLayout142.xml" ContentType="application/vnd.openxmlformats-officedocument.presentationml.slideLayout+xml"/>
  <Override PartName="/ppt/slideLayouts/slideLayout153.xml" ContentType="application/vnd.openxmlformats-officedocument.presentationml.slideLayout+xml"/>
  <Override PartName="/ppt/slides/slide32.xml" ContentType="application/vnd.openxmlformats-officedocument.presentationml.slide+xml"/>
  <Override PartName="/ppt/slideLayouts/slideLayout42.xml" ContentType="application/vnd.openxmlformats-officedocument.presentationml.slideLayout+xml"/>
  <Override PartName="/ppt/slideLayouts/slideLayout131.xml" ContentType="application/vnd.openxmlformats-officedocument.presentationml.slideLayout+xml"/>
  <Override PartName="/ppt/slideLayouts/slideLayout229.xml" ContentType="application/vnd.openxmlformats-officedocument.presentationml.slideLayout+xml"/>
  <Override PartName="/ppt/slideLayouts/slideLayout276.xml" ContentType="application/vnd.openxmlformats-officedocument.presentationml.slideLayout+xml"/>
  <Override PartName="/ppt/slideMasters/slideMaster15.xml" ContentType="application/vnd.openxmlformats-officedocument.presentationml.slideMaster+xml"/>
  <Override PartName="/ppt/slides/slide10.xml" ContentType="application/vnd.openxmlformats-officedocument.presentationml.slide+xml"/>
  <Override PartName="/ppt/slides/slide21.xml" ContentType="application/vnd.openxmlformats-officedocument.presentationml.slide+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20.xml" ContentType="application/vnd.openxmlformats-officedocument.presentationml.slideLayout+xml"/>
  <Override PartName="/ppt/slideLayouts/slideLayout207.xml" ContentType="application/vnd.openxmlformats-officedocument.presentationml.slideLayout+xml"/>
  <Override PartName="/ppt/slideLayouts/slideLayout218.xml" ContentType="application/vnd.openxmlformats-officedocument.presentationml.slideLayout+xml"/>
  <Override PartName="/ppt/slideLayouts/slideLayout254.xml" ContentType="application/vnd.openxmlformats-officedocument.presentationml.slideLayout+xml"/>
  <Override PartName="/ppt/slideLayouts/slideLayout265.xml" ContentType="application/vnd.openxmlformats-officedocument.presentationml.slideLayout+xml"/>
  <Override PartName="/ppt/theme/theme14.xml" ContentType="application/vnd.openxmlformats-officedocument.theme+xml"/>
  <Override PartName="/ppt/slideLayouts/slideLayout243.xml" ContentType="application/vnd.openxmlformats-officedocument.presentationml.slideLayout+xml"/>
  <Override PartName="/ppt/slideLayouts/slideLayout232.xml" ContentType="application/vnd.openxmlformats-officedocument.presentationml.slideLayout+xml"/>
  <Override PartName="/ppt/slideMasters/slideMaster4.xml" ContentType="application/vnd.openxmlformats-officedocument.presentationml.slideMaster+xml"/>
  <Override PartName="/ppt/slides/slide9.xml" ContentType="application/vnd.openxmlformats-officedocument.presentationml.slide+xml"/>
  <Override PartName="/ppt/viewProps.xml" ContentType="application/vnd.openxmlformats-officedocument.presentationml.viewProps+xml"/>
  <Override PartName="/ppt/slideLayouts/slideLayout69.xml" ContentType="application/vnd.openxmlformats-officedocument.presentationml.slideLayout+xml"/>
  <Override PartName="/ppt/theme/theme6.xml" ContentType="application/vnd.openxmlformats-officedocument.theme+xml"/>
  <Override PartName="/ppt/slideLayouts/slideLayout158.xml" ContentType="application/vnd.openxmlformats-officedocument.presentationml.slideLayout+xml"/>
  <Override PartName="/ppt/slideLayouts/slideLayout169.xml" ContentType="application/vnd.openxmlformats-officedocument.presentationml.slideLayout+xml"/>
  <Override PartName="/ppt/slideLayouts/slideLayout210.xml" ContentType="application/vnd.openxmlformats-officedocument.presentationml.slideLayout+xml"/>
  <Override PartName="/ppt/slideLayouts/slideLayout221.xml" ContentType="application/vnd.openxmlformats-officedocument.presentationml.slideLayout+xml"/>
  <Override PartName="/ppt/slideLayouts/slideLayout58.xml" ContentType="application/vnd.openxmlformats-officedocument.presentationml.slideLayout+xml"/>
  <Override PartName="/ppt/slideLayouts/slideLayout147.xml" ContentType="application/vnd.openxmlformats-officedocument.presentationml.slideLayout+xml"/>
  <Override PartName="/ppt/slideLayouts/slideLayout194.xml" ContentType="application/vnd.openxmlformats-officedocument.presentationml.slideLayout+xml"/>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slideLayouts/slideLayout83.xml" ContentType="application/vnd.openxmlformats-officedocument.presentationml.slideLayout+xml"/>
  <Override PartName="/ppt/slideLayouts/slideLayout94.xml" ContentType="application/vnd.openxmlformats-officedocument.presentationml.slideLayout+xml"/>
  <Override PartName="/ppt/slideLayouts/slideLayout136.xml" ContentType="application/vnd.openxmlformats-officedocument.presentationml.slideLayout+xml"/>
  <Override PartName="/ppt/slideLayouts/slideLayout183.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72.xml" ContentType="application/vnd.openxmlformats-officedocument.presentationml.slideLayout+xml"/>
  <Override PartName="/ppt/slideLayouts/slideLayout114.xml" ContentType="application/vnd.openxmlformats-officedocument.presentationml.slideLayout+xml"/>
  <Override PartName="/ppt/slideLayouts/slideLayout125.xml" ContentType="application/vnd.openxmlformats-officedocument.presentationml.slideLayout+xml"/>
  <Override PartName="/ppt/slideLayouts/slideLayout161.xml" ContentType="application/vnd.openxmlformats-officedocument.presentationml.slideLayout+xml"/>
  <Override PartName="/ppt/slideLayouts/slideLayout172.xml" ContentType="application/vnd.openxmlformats-officedocument.presentationml.slideLayout+xml"/>
  <Override PartName="/ppt/slideLayouts/slideLayout259.xml" ContentType="application/vnd.openxmlformats-officedocument.presentationml.slideLayout+xml"/>
  <Override PartName="/ppt/slideLayouts/slideLayout14.xml" ContentType="application/vnd.openxmlformats-officedocument.presentationml.slideLayout+xml"/>
  <Override PartName="/ppt/slideLayouts/slideLayout61.xml" ContentType="application/vnd.openxmlformats-officedocument.presentationml.slideLayout+xml"/>
  <Override PartName="/ppt/slideLayouts/slideLayout103.xml" ContentType="application/vnd.openxmlformats-officedocument.presentationml.slideLayout+xml"/>
  <Override PartName="/ppt/slideLayouts/slideLayout150.xml" ContentType="application/vnd.openxmlformats-officedocument.presentationml.slideLayout+xml"/>
  <Override PartName="/ppt/slideLayouts/slideLayout248.xml" ContentType="application/vnd.openxmlformats-officedocument.presentationml.slideLayout+xml"/>
  <Override PartName="/ppt/slides/slide40.xml" ContentType="application/vnd.openxmlformats-officedocument.presentationml.slide+xml"/>
  <Override PartName="/ppt/slideLayouts/slideLayout50.xml" ContentType="application/vnd.openxmlformats-officedocument.presentationml.slideLayout+xml"/>
  <Override PartName="/ppt/slideLayouts/slideLayout226.xml" ContentType="application/vnd.openxmlformats-officedocument.presentationml.slideLayout+xml"/>
  <Override PartName="/ppt/slideLayouts/slideLayout237.xml" ContentType="application/vnd.openxmlformats-officedocument.presentationml.slideLayout+xml"/>
  <Override PartName="/ppt/slideLayouts/slideLayout273.xml" ContentType="application/vnd.openxmlformats-officedocument.presentationml.slideLayout+xml"/>
  <Override PartName="/ppt/slideMasters/slideMaster9.xml" ContentType="application/vnd.openxmlformats-officedocument.presentationml.slideMaster+xml"/>
  <Override PartName="/ppt/slideMasters/slideMaster12.xml" ContentType="application/vnd.openxmlformats-officedocument.presentationml.slideMaster+xml"/>
  <Override PartName="/ppt/slideLayouts/slideLayout215.xml" ContentType="application/vnd.openxmlformats-officedocument.presentationml.slideLayout+xml"/>
  <Override PartName="/ppt/slideLayouts/slideLayout262.xml" ContentType="application/vnd.openxmlformats-officedocument.presentationml.slideLayout+xml"/>
  <Default Extension="gif" ContentType="image/gif"/>
  <Override PartName="/ppt/slideLayouts/slideLayout99.xml" ContentType="application/vnd.openxmlformats-officedocument.presentationml.slideLayout+xml"/>
  <Override PartName="/ppt/slideLayouts/slideLayout188.xml" ContentType="application/vnd.openxmlformats-officedocument.presentationml.slideLayout+xml"/>
  <Override PartName="/ppt/slideLayouts/slideLayout199.xml" ContentType="application/vnd.openxmlformats-officedocument.presentationml.slideLayout+xml"/>
  <Override PartName="/ppt/slideLayouts/slideLayout204.xml" ContentType="application/vnd.openxmlformats-officedocument.presentationml.slideLayout+xml"/>
  <Override PartName="/ppt/slideLayouts/slideLayout251.xml" ContentType="application/vnd.openxmlformats-officedocument.presentationml.slideLayout+xml"/>
  <Override PartName="/ppt/slideLayouts/slideLayout88.xml" ContentType="application/vnd.openxmlformats-officedocument.presentationml.slideLayout+xml"/>
  <Override PartName="/ppt/slideLayouts/slideLayout177.xml" ContentType="application/vnd.openxmlformats-officedocument.presentationml.slideLayout+xml"/>
  <Override PartName="/ppt/theme/theme11.xml" ContentType="application/vnd.openxmlformats-officedocument.theme+xml"/>
  <Override PartName="/ppt/slideLayouts/slideLayout240.xml" ContentType="application/vnd.openxmlformats-officedocument.presentationml.slideLayout+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Layouts/slideLayout119.xml" ContentType="application/vnd.openxmlformats-officedocument.presentationml.slideLayout+xml"/>
  <Override PartName="/ppt/slideLayouts/slideLayout166.xml" ContentType="application/vnd.openxmlformats-officedocument.presentationml.slideLayout+xml"/>
  <Override PartName="/ppt/slideMasters/slideMaster1.xml" ContentType="application/vnd.openxmlformats-officedocument.presentationml.slideMaster+xml"/>
  <Override PartName="/ppt/theme/theme3.xml" ContentType="application/vnd.openxmlformats-officedocument.theme+xml"/>
  <Override PartName="/ppt/slideLayouts/slideLayout55.xml" ContentType="application/vnd.openxmlformats-officedocument.presentationml.slideLayout+xml"/>
  <Override PartName="/ppt/slideLayouts/slideLayout108.xml" ContentType="application/vnd.openxmlformats-officedocument.presentationml.slideLayout+xml"/>
  <Override PartName="/ppt/slideLayouts/slideLayout155.xml" ContentType="application/vnd.openxmlformats-officedocument.presentationml.slideLayout+xml"/>
  <Override PartName="/ppt/slides/slide34.xml" ContentType="application/vnd.openxmlformats-officedocument.presentationml.slide+xml"/>
  <Override PartName="/ppt/slideLayouts/slideLayout44.xml" ContentType="application/vnd.openxmlformats-officedocument.presentationml.slideLayout+xml"/>
  <Override PartName="/ppt/slideLayouts/slideLayout91.xml" ContentType="application/vnd.openxmlformats-officedocument.presentationml.slideLayout+xml"/>
  <Override PartName="/ppt/slideLayouts/slideLayout133.xml" ContentType="application/vnd.openxmlformats-officedocument.presentationml.slideLayout+xml"/>
  <Override PartName="/ppt/slideLayouts/slideLayout144.xml" ContentType="application/vnd.openxmlformats-officedocument.presentationml.slideLayout+xml"/>
  <Override PartName="/ppt/slideLayouts/slideLayout180.xml" ContentType="application/vnd.openxmlformats-officedocument.presentationml.slideLayout+xml"/>
  <Override PartName="/ppt/slideLayouts/slideLayout191.xml" ContentType="application/vnd.openxmlformats-officedocument.presentationml.slideLayout+xml"/>
  <Override PartName="/ppt/slideLayouts/slideLayout278.xml" ContentType="application/vnd.openxmlformats-officedocument.presentationml.slideLayout+xml"/>
  <Default Extension="rels" ContentType="application/vnd.openxmlformats-package.relationships+xml"/>
  <Override PartName="/ppt/slideMasters/slideMaster17.xml" ContentType="application/vnd.openxmlformats-officedocument.presentationml.slideMaster+xml"/>
  <Override PartName="/ppt/slides/slide23.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80.xml" ContentType="application/vnd.openxmlformats-officedocument.presentationml.slideLayout+xml"/>
  <Override PartName="/ppt/slideLayouts/slideLayout122.xml" ContentType="application/vnd.openxmlformats-officedocument.presentationml.slideLayout+xml"/>
  <Override PartName="/ppt/slideLayouts/slideLayout209.xml" ContentType="application/vnd.openxmlformats-officedocument.presentationml.slideLayout+xml"/>
  <Override PartName="/ppt/slideLayouts/slideLayout256.xml" ContentType="application/vnd.openxmlformats-officedocument.presentationml.slideLayout+xml"/>
  <Override PartName="/ppt/slideLayouts/slideLayout267.xml" ContentType="application/vnd.openxmlformats-officedocument.presentationml.slideLayout+xml"/>
  <Override PartName="/ppt/slides/slide12.xml" ContentType="application/vnd.openxmlformats-officedocument.presentationml.slide+xml"/>
  <Override PartName="/ppt/slideLayouts/slideLayout11.xml" ContentType="application/vnd.openxmlformats-officedocument.presentationml.slideLayout+xml"/>
  <Override PartName="/ppt/slideLayouts/slideLayout111.xml" ContentType="application/vnd.openxmlformats-officedocument.presentationml.slideLayout+xml"/>
  <Override PartName="/ppt/slideLayouts/slideLayout245.xml" ContentType="application/vnd.openxmlformats-officedocument.presentationml.slideLayout+xml"/>
  <Override PartName="/ppt/theme/theme16.xml" ContentType="application/vnd.openxmlformats-officedocument.theme+xml"/>
  <Override PartName="/ppt/slideLayouts/slideLayout100.xml" ContentType="application/vnd.openxmlformats-officedocument.presentationml.slideLayout+xml"/>
  <Override PartName="/ppt/slideLayouts/slideLayout234.xml" ContentType="application/vnd.openxmlformats-officedocument.presentationml.slideLayout+xml"/>
  <Override PartName="/ppt/slideMasters/slideMaster6.xml" ContentType="application/vnd.openxmlformats-officedocument.presentationml.slideMaster+xml"/>
  <Override PartName="/ppt/theme/theme8.xml" ContentType="application/vnd.openxmlformats-officedocument.theme+xml"/>
  <Override PartName="/ppt/slideLayouts/slideLayout223.xml" ContentType="application/vnd.openxmlformats-officedocument.presentationml.slideLayout+xml"/>
  <Override PartName="/ppt/slideLayouts/slideLayout270.xml" ContentType="application/vnd.openxmlformats-officedocument.presentationml.slideLayout+xml"/>
  <Override PartName="/ppt/slideLayouts/slideLayout149.xml" ContentType="application/vnd.openxmlformats-officedocument.presentationml.slideLayout+xml"/>
  <Override PartName="/ppt/slideLayouts/slideLayout196.xml" ContentType="application/vnd.openxmlformats-officedocument.presentationml.slideLayout+xml"/>
  <Override PartName="/ppt/slideLayouts/slideLayout201.xml" ContentType="application/vnd.openxmlformats-officedocument.presentationml.slideLayout+xml"/>
  <Override PartName="/ppt/slideLayouts/slideLayout212.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slideLayouts/slideLayout138.xml" ContentType="application/vnd.openxmlformats-officedocument.presentationml.slideLayout+xml"/>
  <Override PartName="/ppt/slideLayouts/slideLayout185.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74.xml" ContentType="application/vnd.openxmlformats-officedocument.presentationml.slideLayout+xml"/>
  <Override PartName="/ppt/slideLayouts/slideLayout116.xml" ContentType="application/vnd.openxmlformats-officedocument.presentationml.slideLayout+xml"/>
  <Override PartName="/ppt/slideLayouts/slideLayout127.xml" ContentType="application/vnd.openxmlformats-officedocument.presentationml.slideLayout+xml"/>
  <Override PartName="/ppt/slideLayouts/slideLayout163.xml" ContentType="application/vnd.openxmlformats-officedocument.presentationml.slideLayout+xml"/>
  <Override PartName="/ppt/slideLayouts/slideLayout174.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slideLayouts/slideLayout63.xml" ContentType="application/vnd.openxmlformats-officedocument.presentationml.slideLayout+xml"/>
  <Override PartName="/ppt/slideLayouts/slideLayout105.xml" ContentType="application/vnd.openxmlformats-officedocument.presentationml.slideLayout+xml"/>
  <Override PartName="/ppt/slideLayouts/slideLayout152.xml" ContentType="application/vnd.openxmlformats-officedocument.presentationml.slideLayout+xml"/>
  <Override PartName="/ppt/slides/slide31.xml" ContentType="application/vnd.openxmlformats-officedocument.presentationml.slide+xml"/>
  <Override PartName="/ppt/slides/slide42.xml" ContentType="application/vnd.openxmlformats-officedocument.presentationml.slide+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141.xml" ContentType="application/vnd.openxmlformats-officedocument.presentationml.slideLayout+xml"/>
  <Override PartName="/ppt/slideLayouts/slideLayout228.xml" ContentType="application/vnd.openxmlformats-officedocument.presentationml.slideLayout+xml"/>
  <Override PartName="/ppt/slideLayouts/slideLayout239.xml" ContentType="application/vnd.openxmlformats-officedocument.presentationml.slideLayout+xml"/>
  <Override PartName="/ppt/slideLayouts/slideLayout275.xml" ContentType="application/vnd.openxmlformats-officedocument.presentationml.slideLayout+xml"/>
  <Override PartName="/ppt/slideMasters/slideMaster14.xml" ContentType="application/vnd.openxmlformats-officedocument.presentationml.slideMaster+xml"/>
  <Override PartName="/ppt/slides/slide20.xml" ContentType="application/vnd.openxmlformats-officedocument.presentationml.slide+xml"/>
  <Override PartName="/ppt/slideLayouts/slideLayout30.xml" ContentType="application/vnd.openxmlformats-officedocument.presentationml.slideLayout+xml"/>
  <Override PartName="/ppt/slideLayouts/slideLayout130.xml" ContentType="application/vnd.openxmlformats-officedocument.presentationml.slideLayout+xml"/>
  <Override PartName="/ppt/slideLayouts/slideLayout217.xml" ContentType="application/vnd.openxmlformats-officedocument.presentationml.slideLayout+xml"/>
  <Override PartName="/ppt/slideLayouts/slideLayout264.xml" ContentType="application/vnd.openxmlformats-officedocument.presentationml.slideLayout+xml"/>
  <Override PartName="/ppt/slideLayouts/slideLayout206.xml" ContentType="application/vnd.openxmlformats-officedocument.presentationml.slideLayout+xml"/>
  <Override PartName="/ppt/slideLayouts/slideLayout253.xml" ContentType="application/vnd.openxmlformats-officedocument.presentationml.slideLayout+xml"/>
  <Override PartName="/ppt/slideLayouts/slideLayout179.xml" ContentType="application/vnd.openxmlformats-officedocument.presentationml.slideLayout+xml"/>
  <Override PartName="/ppt/theme/theme13.xml" ContentType="application/vnd.openxmlformats-officedocument.theme+xml"/>
  <Override PartName="/ppt/slideLayouts/slideLayout231.xml" ContentType="application/vnd.openxmlformats-officedocument.presentationml.slideLayout+xml"/>
  <Override PartName="/ppt/slideLayouts/slideLayout242.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0" r:id="rId2"/>
    <p:sldMasterId id="2147483692" r:id="rId3"/>
    <p:sldMasterId id="2147483711" r:id="rId4"/>
    <p:sldMasterId id="2147483730" r:id="rId5"/>
    <p:sldMasterId id="2147483749" r:id="rId6"/>
    <p:sldMasterId id="2147483769" r:id="rId7"/>
    <p:sldMasterId id="2147483789" r:id="rId8"/>
    <p:sldMasterId id="2147483809" r:id="rId9"/>
    <p:sldMasterId id="2147483828" r:id="rId10"/>
    <p:sldMasterId id="2147483860" r:id="rId11"/>
    <p:sldMasterId id="2147483882" r:id="rId12"/>
    <p:sldMasterId id="2147483898" r:id="rId13"/>
    <p:sldMasterId id="2147483914" r:id="rId14"/>
    <p:sldMasterId id="2147483942" r:id="rId15"/>
    <p:sldMasterId id="2147483955" r:id="rId16"/>
    <p:sldMasterId id="2147483967" r:id="rId17"/>
  </p:sldMasterIdLst>
  <p:notesMasterIdLst>
    <p:notesMasterId r:id="rId61"/>
  </p:notesMasterIdLst>
  <p:sldIdLst>
    <p:sldId id="257" r:id="rId18"/>
    <p:sldId id="289" r:id="rId19"/>
    <p:sldId id="360" r:id="rId20"/>
    <p:sldId id="363" r:id="rId21"/>
    <p:sldId id="365" r:id="rId22"/>
    <p:sldId id="366" r:id="rId23"/>
    <p:sldId id="329" r:id="rId24"/>
    <p:sldId id="330" r:id="rId25"/>
    <p:sldId id="332" r:id="rId26"/>
    <p:sldId id="333" r:id="rId27"/>
    <p:sldId id="338" r:id="rId28"/>
    <p:sldId id="334" r:id="rId29"/>
    <p:sldId id="325" r:id="rId30"/>
    <p:sldId id="314" r:id="rId31"/>
    <p:sldId id="362" r:id="rId32"/>
    <p:sldId id="268" r:id="rId33"/>
    <p:sldId id="326" r:id="rId34"/>
    <p:sldId id="341" r:id="rId35"/>
    <p:sldId id="340" r:id="rId36"/>
    <p:sldId id="343" r:id="rId37"/>
    <p:sldId id="344" r:id="rId38"/>
    <p:sldId id="361" r:id="rId39"/>
    <p:sldId id="300" r:id="rId40"/>
    <p:sldId id="347" r:id="rId41"/>
    <p:sldId id="301" r:id="rId42"/>
    <p:sldId id="350" r:id="rId43"/>
    <p:sldId id="275" r:id="rId44"/>
    <p:sldId id="276" r:id="rId45"/>
    <p:sldId id="316" r:id="rId46"/>
    <p:sldId id="260" r:id="rId47"/>
    <p:sldId id="367" r:id="rId48"/>
    <p:sldId id="368" r:id="rId49"/>
    <p:sldId id="369" r:id="rId50"/>
    <p:sldId id="354" r:id="rId51"/>
    <p:sldId id="355" r:id="rId52"/>
    <p:sldId id="277" r:id="rId53"/>
    <p:sldId id="304" r:id="rId54"/>
    <p:sldId id="305" r:id="rId55"/>
    <p:sldId id="306" r:id="rId56"/>
    <p:sldId id="317" r:id="rId57"/>
    <p:sldId id="302" r:id="rId58"/>
    <p:sldId id="311" r:id="rId59"/>
    <p:sldId id="359" r:id="rId6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p:scale>
          <a:sx n="70" d="100"/>
          <a:sy n="70" d="100"/>
        </p:scale>
        <p:origin x="-1080" y="-74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3414"/>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 Target="slides/slide1.xml"/><Relationship Id="rId26" Type="http://schemas.openxmlformats.org/officeDocument/2006/relationships/slide" Target="slides/slide9.xml"/><Relationship Id="rId39" Type="http://schemas.openxmlformats.org/officeDocument/2006/relationships/slide" Target="slides/slide22.xml"/><Relationship Id="rId21" Type="http://schemas.openxmlformats.org/officeDocument/2006/relationships/slide" Target="slides/slide4.xml"/><Relationship Id="rId34" Type="http://schemas.openxmlformats.org/officeDocument/2006/relationships/slide" Target="slides/slide17.xml"/><Relationship Id="rId42" Type="http://schemas.openxmlformats.org/officeDocument/2006/relationships/slide" Target="slides/slide25.xml"/><Relationship Id="rId47" Type="http://schemas.openxmlformats.org/officeDocument/2006/relationships/slide" Target="slides/slide30.xml"/><Relationship Id="rId50" Type="http://schemas.openxmlformats.org/officeDocument/2006/relationships/slide" Target="slides/slide33.xml"/><Relationship Id="rId55" Type="http://schemas.openxmlformats.org/officeDocument/2006/relationships/slide" Target="slides/slide38.xml"/><Relationship Id="rId63"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 Target="slides/slide3.xml"/><Relationship Id="rId29" Type="http://schemas.openxmlformats.org/officeDocument/2006/relationships/slide" Target="slides/slide12.xml"/><Relationship Id="rId41" Type="http://schemas.openxmlformats.org/officeDocument/2006/relationships/slide" Target="slides/slide24.xml"/><Relationship Id="rId54" Type="http://schemas.openxmlformats.org/officeDocument/2006/relationships/slide" Target="slides/slide37.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7.xml"/><Relationship Id="rId32" Type="http://schemas.openxmlformats.org/officeDocument/2006/relationships/slide" Target="slides/slide15.xml"/><Relationship Id="rId37" Type="http://schemas.openxmlformats.org/officeDocument/2006/relationships/slide" Target="slides/slide20.xml"/><Relationship Id="rId40" Type="http://schemas.openxmlformats.org/officeDocument/2006/relationships/slide" Target="slides/slide23.xml"/><Relationship Id="rId45" Type="http://schemas.openxmlformats.org/officeDocument/2006/relationships/slide" Target="slides/slide28.xml"/><Relationship Id="rId53" Type="http://schemas.openxmlformats.org/officeDocument/2006/relationships/slide" Target="slides/slide36.xml"/><Relationship Id="rId58" Type="http://schemas.openxmlformats.org/officeDocument/2006/relationships/slide" Target="slides/slide4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6.xml"/><Relationship Id="rId28" Type="http://schemas.openxmlformats.org/officeDocument/2006/relationships/slide" Target="slides/slide11.xml"/><Relationship Id="rId36" Type="http://schemas.openxmlformats.org/officeDocument/2006/relationships/slide" Target="slides/slide19.xml"/><Relationship Id="rId49" Type="http://schemas.openxmlformats.org/officeDocument/2006/relationships/slide" Target="slides/slide32.xml"/><Relationship Id="rId57" Type="http://schemas.openxmlformats.org/officeDocument/2006/relationships/slide" Target="slides/slide40.xml"/><Relationship Id="rId61" Type="http://schemas.openxmlformats.org/officeDocument/2006/relationships/notesMaster" Target="notesMasters/notesMaster1.xml"/><Relationship Id="rId10" Type="http://schemas.openxmlformats.org/officeDocument/2006/relationships/slideMaster" Target="slideMasters/slideMaster10.xml"/><Relationship Id="rId19" Type="http://schemas.openxmlformats.org/officeDocument/2006/relationships/slide" Target="slides/slide2.xml"/><Relationship Id="rId31" Type="http://schemas.openxmlformats.org/officeDocument/2006/relationships/slide" Target="slides/slide14.xml"/><Relationship Id="rId44" Type="http://schemas.openxmlformats.org/officeDocument/2006/relationships/slide" Target="slides/slide27.xml"/><Relationship Id="rId52" Type="http://schemas.openxmlformats.org/officeDocument/2006/relationships/slide" Target="slides/slide35.xml"/><Relationship Id="rId60" Type="http://schemas.openxmlformats.org/officeDocument/2006/relationships/slide" Target="slides/slide43.xml"/><Relationship Id="rId65"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5.xml"/><Relationship Id="rId27" Type="http://schemas.openxmlformats.org/officeDocument/2006/relationships/slide" Target="slides/slide10.xml"/><Relationship Id="rId30" Type="http://schemas.openxmlformats.org/officeDocument/2006/relationships/slide" Target="slides/slide13.xml"/><Relationship Id="rId35" Type="http://schemas.openxmlformats.org/officeDocument/2006/relationships/slide" Target="slides/slide18.xml"/><Relationship Id="rId43" Type="http://schemas.openxmlformats.org/officeDocument/2006/relationships/slide" Target="slides/slide26.xml"/><Relationship Id="rId48" Type="http://schemas.openxmlformats.org/officeDocument/2006/relationships/slide" Target="slides/slide31.xml"/><Relationship Id="rId56" Type="http://schemas.openxmlformats.org/officeDocument/2006/relationships/slide" Target="slides/slide39.xml"/><Relationship Id="rId64" Type="http://schemas.openxmlformats.org/officeDocument/2006/relationships/theme" Target="theme/theme1.xml"/><Relationship Id="rId8" Type="http://schemas.openxmlformats.org/officeDocument/2006/relationships/slideMaster" Target="slideMasters/slideMaster8.xml"/><Relationship Id="rId51" Type="http://schemas.openxmlformats.org/officeDocument/2006/relationships/slide" Target="slides/slide34.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8.xml"/><Relationship Id="rId33" Type="http://schemas.openxmlformats.org/officeDocument/2006/relationships/slide" Target="slides/slide16.xml"/><Relationship Id="rId38" Type="http://schemas.openxmlformats.org/officeDocument/2006/relationships/slide" Target="slides/slide21.xml"/><Relationship Id="rId46" Type="http://schemas.openxmlformats.org/officeDocument/2006/relationships/slide" Target="slides/slide29.xml"/><Relationship Id="rId59" Type="http://schemas.openxmlformats.org/officeDocument/2006/relationships/slide" Target="slides/slide42.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png>
</file>

<file path=ppt/media/image42.png>
</file>

<file path=ppt/media/image43.png>
</file>

<file path=ppt/media/image44.png>
</file>

<file path=ppt/media/image45.png>
</file>

<file path=ppt/media/image46.jpeg>
</file>

<file path=ppt/media/image47.gif>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jpeg>
</file>

<file path=ppt/media/image64.jpe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4890FF-AA68-4CAF-A0B9-53786F330CAE}" type="datetimeFigureOut">
              <a:rPr lang="en-GB" smtClean="0"/>
              <a:pPr/>
              <a:t>17/04/2017</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A7670BF-E5BD-4406-A0B5-D7B0884AA890}" type="slidenum">
              <a:rPr lang="en-GB" smtClean="0"/>
              <a:pPr/>
              <a:t>‹#›</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6C716F-AFDC-4833-BC25-55C791B19EF1}" type="slidenum">
              <a:rPr lang="en-GB">
                <a:solidFill>
                  <a:prstClr val="black"/>
                </a:solidFill>
              </a:rPr>
              <a:pPr/>
              <a:t>4</a:t>
            </a:fld>
            <a:endParaRPr lang="en-GB">
              <a:solidFill>
                <a:prstClr val="black"/>
              </a:solidFill>
            </a:endParaRPr>
          </a:p>
        </p:txBody>
      </p:sp>
      <p:sp>
        <p:nvSpPr>
          <p:cNvPr id="144386" name="Rectangle 2"/>
          <p:cNvSpPr>
            <a:spLocks noGrp="1" noRot="1" noChangeAspect="1" noChangeArrowheads="1" noTextEdit="1"/>
          </p:cNvSpPr>
          <p:nvPr>
            <p:ph type="sldImg"/>
          </p:nvPr>
        </p:nvSpPr>
        <p:spPr>
          <a:ln/>
        </p:spPr>
      </p:sp>
      <p:sp>
        <p:nvSpPr>
          <p:cNvPr id="144387" name="Rectangle 3"/>
          <p:cNvSpPr>
            <a:spLocks noGrp="1" noChangeArrowheads="1"/>
          </p:cNvSpPr>
          <p:nvPr>
            <p:ph type="body" idx="1"/>
          </p:nvPr>
        </p:nvSpPr>
        <p:spPr/>
        <p:txBody>
          <a:bodyPr/>
          <a:lstStyle/>
          <a:p>
            <a:r>
              <a:rPr lang="en-GB"/>
              <a:t>Surprisingly, we have discovered over the last 10-15 years that the normal cell cycle checkpoints do not seem to be operating fully following fertilisation in preimplantation embryos and that there is a high incidence of malsegregation of chromosomes during (mitotic) cleavage divisions. These beautiful SEM images of human preimplantation embryos at various stages from the single celled zygote through to hatched blastocyst ready to implant in the uterus were prepared by Dr George Nikas working with me at Hammersmith Hospital. The outer zona pellucida has been removed in each case except the lower middle panel to reveal the surface architecture of the embryo which in general on the outer surface is covered with dense microvilli.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8B8268ED-9378-4C15-ABD6-BFF537246B8F}" type="slidenum">
              <a:rPr lang="en-GB">
                <a:solidFill>
                  <a:prstClr val="black"/>
                </a:solidFill>
              </a:rPr>
              <a:pPr/>
              <a:t>13</a:t>
            </a:fld>
            <a:endParaRPr lang="en-GB">
              <a:solidFill>
                <a:prstClr val="black"/>
              </a:solidFill>
            </a:endParaRPr>
          </a:p>
        </p:txBody>
      </p:sp>
      <p:sp>
        <p:nvSpPr>
          <p:cNvPr id="17411"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7412" name="Rectangle 3"/>
          <p:cNvSpPr>
            <a:spLocks noGrp="1" noChangeArrowheads="1"/>
          </p:cNvSpPr>
          <p:nvPr>
            <p:ph type="body" idx="1"/>
          </p:nvPr>
        </p:nvSpPr>
        <p:spPr bwMode="auto">
          <a:xfrm>
            <a:off x="914400" y="4343400"/>
            <a:ext cx="5029200" cy="4114800"/>
          </a:xfrm>
          <a:noFill/>
        </p:spPr>
        <p:txBody>
          <a:bodyPr wrap="square" numCol="1" anchor="t" anchorCtr="0" compatLnSpc="1">
            <a:prstTxWarp prst="textNoShape">
              <a:avLst/>
            </a:prstTxWarp>
          </a:bodyPr>
          <a:lstStyle/>
          <a:p>
            <a:pPr>
              <a:spcBef>
                <a:spcPct val="0"/>
              </a:spcBef>
            </a:pPr>
            <a:endParaRPr lang="en-US" altLang="it-IT" sz="1400"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pPr>
              <a:defRPr/>
            </a:pPr>
            <a:fld id="{68B375BA-C63C-44AC-8FA8-6800773A6C82}" type="slidenum">
              <a:rPr lang="en-GB" smtClean="0">
                <a:solidFill>
                  <a:prstClr val="black"/>
                </a:solidFill>
              </a:rPr>
              <a:pPr>
                <a:defRPr/>
              </a:pPr>
              <a:t>18</a:t>
            </a:fld>
            <a:endParaRPr lang="en-GB" dirty="0">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p:spPr>
      </p:sp>
      <p:sp>
        <p:nvSpPr>
          <p:cNvPr id="5427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GB" dirty="0" smtClean="0"/>
          </a:p>
        </p:txBody>
      </p:sp>
      <p:sp>
        <p:nvSpPr>
          <p:cNvPr id="4" name="Slide Number Placeholder 3"/>
          <p:cNvSpPr>
            <a:spLocks noGrp="1"/>
          </p:cNvSpPr>
          <p:nvPr>
            <p:ph type="sldNum" sz="quarter" idx="5"/>
          </p:nvPr>
        </p:nvSpPr>
        <p:spPr/>
        <p:txBody>
          <a:bodyPr/>
          <a:lstStyle/>
          <a:p>
            <a:pPr>
              <a:defRPr/>
            </a:pPr>
            <a:fld id="{0BA701B8-61E6-4D2E-82A3-30A95E35C7F4}" type="slidenum">
              <a:rPr lang="en-GB" smtClean="0"/>
              <a:pPr>
                <a:defRPr/>
              </a:pPr>
              <a:t>25</a:t>
            </a:fld>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B93CC6-AABE-4DA1-973B-A99D31F63C3B}" type="slidenum">
              <a:rPr lang="en-GB" smtClean="0">
                <a:solidFill>
                  <a:prstClr val="black"/>
                </a:solidFill>
              </a:rPr>
              <a:pPr/>
              <a:t>27</a:t>
            </a:fld>
            <a:endParaRPr lang="en-GB" dirty="0">
              <a:solidFill>
                <a:prstClr val="black"/>
              </a:solidFill>
            </a:endParaRPr>
          </a:p>
        </p:txBody>
      </p:sp>
    </p:spTree>
    <p:extLst>
      <p:ext uri="{BB962C8B-B14F-4D97-AF65-F5344CB8AC3E}">
        <p14:creationId xmlns:p14="http://schemas.microsoft.com/office/powerpoint/2010/main" xmlns="" val="3294677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7.xml"/><Relationship Id="rId4" Type="http://schemas.openxmlformats.org/officeDocument/2006/relationships/image" Target="../media/image21.jpe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7.xml"/><Relationship Id="rId4" Type="http://schemas.openxmlformats.org/officeDocument/2006/relationships/image" Target="../media/image3.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7.xml"/><Relationship Id="rId4" Type="http://schemas.openxmlformats.org/officeDocument/2006/relationships/image" Target="../media/image3.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7.xml"/><Relationship Id="rId4" Type="http://schemas.openxmlformats.org/officeDocument/2006/relationships/image" Target="../media/image11.jpe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7.xml"/><Relationship Id="rId4" Type="http://schemas.openxmlformats.org/officeDocument/2006/relationships/image" Target="../media/image12.jpe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7.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7.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7.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7.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7.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7.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7.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8.xml"/><Relationship Id="rId4" Type="http://schemas.openxmlformats.org/officeDocument/2006/relationships/image" Target="../media/image21.jpeg"/></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8.xml"/><Relationship Id="rId4" Type="http://schemas.openxmlformats.org/officeDocument/2006/relationships/image" Target="../media/image3.png"/></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8.xml"/><Relationship Id="rId4" Type="http://schemas.openxmlformats.org/officeDocument/2006/relationships/image" Target="../media/image3.png"/></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8.xml"/><Relationship Id="rId4" Type="http://schemas.openxmlformats.org/officeDocument/2006/relationships/image" Target="../media/image11.jpeg"/></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8.xml"/><Relationship Id="rId4" Type="http://schemas.openxmlformats.org/officeDocument/2006/relationships/image" Target="../media/image12.jpeg"/></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8.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8.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8.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8.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8.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8.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8.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Master" Target="../slideMasters/slideMaster9.xml"/><Relationship Id="rId4" Type="http://schemas.openxmlformats.org/officeDocument/2006/relationships/image" Target="../media/image3.png"/></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9.xml"/><Relationship Id="rId4" Type="http://schemas.openxmlformats.org/officeDocument/2006/relationships/image" Target="../media/image3.png"/></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9.xml"/><Relationship Id="rId4" Type="http://schemas.openxmlformats.org/officeDocument/2006/relationships/image" Target="../media/image3.png"/></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9.xml"/><Relationship Id="rId4" Type="http://schemas.openxmlformats.org/officeDocument/2006/relationships/image" Target="../media/image11.jpeg"/></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9.xml"/><Relationship Id="rId4" Type="http://schemas.openxmlformats.org/officeDocument/2006/relationships/image" Target="../media/image12.jpeg"/></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9.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9.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9.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14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9.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9.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9.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9.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Master" Target="../slideMasters/slideMaster10.xml"/><Relationship Id="rId4" Type="http://schemas.openxmlformats.org/officeDocument/2006/relationships/image" Target="../media/image3.png"/></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10.xml"/><Relationship Id="rId4" Type="http://schemas.openxmlformats.org/officeDocument/2006/relationships/image" Target="../media/image3.png"/></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0.xml"/><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0.xml"/><Relationship Id="rId4" Type="http://schemas.openxmlformats.org/officeDocument/2006/relationships/image" Target="../media/image11.jpeg"/></Relationships>
</file>

<file path=ppt/slideLayouts/_rels/slideLayout1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0.xml"/><Relationship Id="rId4" Type="http://schemas.openxmlformats.org/officeDocument/2006/relationships/image" Target="../media/image12.jpeg"/></Relationships>
</file>

<file path=ppt/slideLayouts/_rels/slideLayout1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0.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1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0.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1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0.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16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10.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16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0.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16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0.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16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10.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1.xml"/><Relationship Id="rId4" Type="http://schemas.openxmlformats.org/officeDocument/2006/relationships/image" Target="../media/image21.jpeg"/></Relationships>
</file>

<file path=ppt/slideLayouts/_rels/slideLayout17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11.xml"/><Relationship Id="rId4" Type="http://schemas.openxmlformats.org/officeDocument/2006/relationships/image" Target="../media/image3.png"/></Relationships>
</file>

<file path=ppt/slideLayouts/_rels/slideLayout17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1.xml"/><Relationship Id="rId4" Type="http://schemas.openxmlformats.org/officeDocument/2006/relationships/image" Target="../media/image3.png"/></Relationships>
</file>

<file path=ppt/slideLayouts/_rels/slideLayout1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1.xml"/><Relationship Id="rId4" Type="http://schemas.openxmlformats.org/officeDocument/2006/relationships/image" Target="../media/image11.jpeg"/></Relationships>
</file>

<file path=ppt/slideLayouts/_rels/slideLayout17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1.xml"/><Relationship Id="rId4" Type="http://schemas.openxmlformats.org/officeDocument/2006/relationships/image" Target="../media/image12.jpe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1.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1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1.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1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1.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18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1.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8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1.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8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1.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8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1.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2.xml"/><Relationship Id="rId4" Type="http://schemas.openxmlformats.org/officeDocument/2006/relationships/image" Target="../media/image3.png"/></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3.xml"/><Relationship Id="rId4" Type="http://schemas.openxmlformats.org/officeDocument/2006/relationships/image" Target="../media/image3.png"/></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4.xml"/><Relationship Id="rId4" Type="http://schemas.openxmlformats.org/officeDocument/2006/relationships/image" Target="../media/image3.png"/></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4.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5.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7.xml"/><Relationship Id="rId4" Type="http://schemas.openxmlformats.org/officeDocument/2006/relationships/image" Target="../media/image21.jpeg"/></Relationships>
</file>

<file path=ppt/slideLayouts/_rels/slideLayout26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17.xml"/><Relationship Id="rId4" Type="http://schemas.openxmlformats.org/officeDocument/2006/relationships/image" Target="../media/image3.png"/></Relationships>
</file>

<file path=ppt/slideLayouts/_rels/slideLayout26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7.xml"/><Relationship Id="rId4" Type="http://schemas.openxmlformats.org/officeDocument/2006/relationships/image" Target="../media/image3.png"/></Relationships>
</file>

<file path=ppt/slideLayouts/_rels/slideLayout2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7.xml"/><Relationship Id="rId4" Type="http://schemas.openxmlformats.org/officeDocument/2006/relationships/image" Target="../media/image11.jpeg"/></Relationships>
</file>

<file path=ppt/slideLayouts/_rels/slideLayout2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7.xml"/><Relationship Id="rId4" Type="http://schemas.openxmlformats.org/officeDocument/2006/relationships/image" Target="../media/image12.jpeg"/></Relationships>
</file>

<file path=ppt/slideLayouts/_rels/slideLayout2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7.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2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7.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2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7.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7.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27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7.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27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7.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27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7.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7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7.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3.xml"/><Relationship Id="rId4" Type="http://schemas.openxmlformats.org/officeDocument/2006/relationships/image" Target="../media/image11.jpe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3.xml"/><Relationship Id="rId4" Type="http://schemas.openxmlformats.org/officeDocument/2006/relationships/image" Target="../media/image12.jpe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3.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3.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3.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3.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3.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3.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3.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4.xml"/><Relationship Id="rId4" Type="http://schemas.openxmlformats.org/officeDocument/2006/relationships/image" Target="../media/image11.jpe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4.xml"/><Relationship Id="rId4" Type="http://schemas.openxmlformats.org/officeDocument/2006/relationships/image" Target="../media/image12.jpe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4.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4.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4.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4.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4.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4.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4.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Master" Target="../slideMasters/slideMaster5.xml"/><Relationship Id="rId4" Type="http://schemas.openxmlformats.org/officeDocument/2006/relationships/image" Target="../media/image3.pn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5.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5.xml"/><Relationship Id="rId4" Type="http://schemas.openxmlformats.org/officeDocument/2006/relationships/image" Target="../media/image3.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5.xml"/><Relationship Id="rId4" Type="http://schemas.openxmlformats.org/officeDocument/2006/relationships/image" Target="../media/image11.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5.xml"/><Relationship Id="rId4" Type="http://schemas.openxmlformats.org/officeDocument/2006/relationships/image" Target="../media/image12.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5.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5.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5.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5.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image" Target="../media/image20.png"/></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5.xml"/><Relationship Id="rId5" Type="http://schemas.openxmlformats.org/officeDocument/2006/relationships/image" Target="../media/image20.png"/><Relationship Id="rId4" Type="http://schemas.openxmlformats.org/officeDocument/2006/relationships/image" Target="../media/image1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6.xml"/><Relationship Id="rId4" Type="http://schemas.openxmlformats.org/officeDocument/2006/relationships/image" Target="../media/image21.jpeg"/></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Master" Target="../slideMasters/slideMaster6.xml"/><Relationship Id="rId4" Type="http://schemas.openxmlformats.org/officeDocument/2006/relationships/image" Target="../media/image3.png"/></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6.xml"/><Relationship Id="rId4" Type="http://schemas.openxmlformats.org/officeDocument/2006/relationships/image" Target="../media/image3.png"/></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6.xml"/><Relationship Id="rId4" Type="http://schemas.openxmlformats.org/officeDocument/2006/relationships/image" Target="../media/image11.jpeg"/></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6.xml"/><Relationship Id="rId4" Type="http://schemas.openxmlformats.org/officeDocument/2006/relationships/image" Target="../media/image12.jpe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6.xml"/><Relationship Id="rId5" Type="http://schemas.openxmlformats.org/officeDocument/2006/relationships/image" Target="../media/image14.png"/><Relationship Id="rId4" Type="http://schemas.openxmlformats.org/officeDocument/2006/relationships/image" Target="../media/image13.jpeg"/></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6.xml"/><Relationship Id="rId5" Type="http://schemas.openxmlformats.org/officeDocument/2006/relationships/image" Target="../media/image14.png"/><Relationship Id="rId4" Type="http://schemas.openxmlformats.org/officeDocument/2006/relationships/image" Target="../media/image15.jpeg"/></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6.xml"/><Relationship Id="rId5" Type="http://schemas.openxmlformats.org/officeDocument/2006/relationships/image" Target="../media/image14.png"/><Relationship Id="rId4" Type="http://schemas.openxmlformats.org/officeDocument/2006/relationships/image" Target="../media/image16.jpeg"/></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6.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6.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6.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6.xml"/><Relationship Id="rId5" Type="http://schemas.openxmlformats.org/officeDocument/2006/relationships/image" Target="../media/image25.png"/><Relationship Id="rId4" Type="http://schemas.openxmlformats.org/officeDocument/2006/relationships/image" Target="../media/image24.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Section Slide">
    <p:spTree>
      <p:nvGrpSpPr>
        <p:cNvPr id="1" name=""/>
        <p:cNvGrpSpPr/>
        <p:nvPr/>
      </p:nvGrpSpPr>
      <p:grpSpPr>
        <a:xfrm>
          <a:off x="0" y="0"/>
          <a:ext cx="0" cy="0"/>
          <a:chOff x="0" y="0"/>
          <a:chExt cx="0" cy="0"/>
        </a:xfrm>
      </p:grpSpPr>
      <p:pic>
        <p:nvPicPr>
          <p:cNvPr id="9" name="Picture 8"/>
          <p:cNvPicPr>
            <a:picLocks noChangeAspect="1"/>
          </p:cNvPicPr>
          <p:nvPr/>
        </p:nvPicPr>
        <p:blipFill>
          <a:blip r:embed="rId2" cstate="screen">
            <a:extLst>
              <a:ext uri="{28A0092B-C50C-407E-A947-70E740481C1C}">
                <a14:useLocalDpi xmlns="" xmlns:a14="http://schemas.microsoft.com/office/drawing/2010/main"/>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554038"/>
            <a:ext cx="8257241" cy="2330450"/>
          </a:xfrm>
        </p:spPr>
        <p:txBody>
          <a:bodyPr anchor="t"/>
          <a:lstStyle>
            <a:lvl1pPr algn="l">
              <a:defRPr sz="3200" b="0" baseline="0"/>
            </a:lvl1pPr>
          </a:lstStyle>
          <a:p>
            <a:r>
              <a:rPr lang="en-US" dirty="0" smtClean="0"/>
              <a:t>Click to edit section title</a:t>
            </a:r>
            <a:endParaRPr lang="en-US" dirty="0"/>
          </a:p>
        </p:txBody>
      </p:sp>
    </p:spTree>
    <p:extLst>
      <p:ext uri="{BB962C8B-B14F-4D97-AF65-F5344CB8AC3E}">
        <p14:creationId xmlns="" xmlns:p14="http://schemas.microsoft.com/office/powerpoint/2010/main" val="4058106707"/>
      </p:ext>
    </p:extLst>
  </p:cSld>
  <p:clrMapOvr>
    <a:masterClrMapping/>
  </p:clrMapOvr>
  <p:transition spd="med">
    <p:wipe dir="r"/>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pPr fontAlgn="base">
              <a:spcBef>
                <a:spcPct val="0"/>
              </a:spcBef>
              <a:spcAft>
                <a:spcPct val="0"/>
              </a:spcAft>
            </a:pPr>
            <a:fld id="{4033F184-77B0-4C92-A2F0-2AB3209CFD9F}" type="datetimeFigureOut">
              <a:rPr lang="en-GB" smtClean="0">
                <a:solidFill>
                  <a:prstClr val="black">
                    <a:tint val="75000"/>
                  </a:prstClr>
                </a:solidFill>
                <a:cs typeface="Arial" pitchFamily="34" charset="0"/>
              </a:rPr>
              <a:pPr fontAlgn="base">
                <a:spcBef>
                  <a:spcPct val="0"/>
                </a:spcBef>
                <a:spcAft>
                  <a:spcPct val="0"/>
                </a:spcAft>
              </a:pPr>
              <a:t>17/04/2017</a:t>
            </a:fld>
            <a:endParaRPr lang="en-GB">
              <a:solidFill>
                <a:prstClr val="black">
                  <a:tint val="75000"/>
                </a:prstClr>
              </a:solidFill>
              <a:cs typeface="Arial"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fontAlgn="base">
              <a:spcBef>
                <a:spcPct val="0"/>
              </a:spcBef>
              <a:spcAft>
                <a:spcPct val="0"/>
              </a:spcAft>
            </a:pPr>
            <a:endParaRPr lang="en-GB">
              <a:solidFill>
                <a:prstClr val="black">
                  <a:tint val="75000"/>
                </a:prstClr>
              </a:solidFill>
              <a:cs typeface="Arial" pitchFamily="34" charset="0"/>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pPr fontAlgn="base">
              <a:spcBef>
                <a:spcPct val="0"/>
              </a:spcBef>
              <a:spcAft>
                <a:spcPct val="0"/>
              </a:spcAft>
            </a:pPr>
            <a:fld id="{039FAAFB-3988-4EAD-AE4B-8639320BCBCD}" type="slidenum">
              <a:rPr lang="en-GB" smtClean="0">
                <a:solidFill>
                  <a:prstClr val="black">
                    <a:tint val="75000"/>
                  </a:prstClr>
                </a:solidFill>
                <a:cs typeface="Arial" pitchFamily="34" charset="0"/>
              </a:rPr>
              <a:pPr fontAlgn="base">
                <a:spcBef>
                  <a:spcPct val="0"/>
                </a:spcBef>
                <a:spcAft>
                  <a:spcPct val="0"/>
                </a:spcAft>
              </a:pPr>
              <a:t>‹#›</a:t>
            </a:fld>
            <a:endParaRPr lang="en-GB">
              <a:solidFill>
                <a:prstClr val="black">
                  <a:tint val="75000"/>
                </a:prstClr>
              </a:solidFill>
              <a:cs typeface="Arial" pitchFamily="34" charset="0"/>
            </a:endParaRPr>
          </a:p>
        </p:txBody>
      </p:sp>
    </p:spTree>
    <p:extLst>
      <p:ext uri="{BB962C8B-B14F-4D97-AF65-F5344CB8AC3E}">
        <p14:creationId xmlns:p14="http://schemas.microsoft.com/office/powerpoint/2010/main" xmlns="" val="8081033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cSld>
  <p:clrMapOvr>
    <a:masterClrMapping/>
  </p:clrMapOvr>
  <p:transition>
    <p:cut thruBlk="1"/>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preserve="1">
  <p:cSld name="Title Slide_Icons">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eproHealth_4_icons.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sz="1800"/>
            </a:lvl1pPr>
          </a:lstStyle>
          <a:p>
            <a:r>
              <a:rPr lang="en-US" smtClean="0"/>
              <a:t>Click to edit Master subtitle style</a:t>
            </a:r>
            <a:endParaRPr lang="en-US" dirty="0"/>
          </a:p>
        </p:txBody>
      </p:sp>
    </p:spTree>
    <p:extLst>
      <p:ext uri="{BB962C8B-B14F-4D97-AF65-F5344CB8AC3E}">
        <p14:creationId xmlns="" xmlns:p14="http://schemas.microsoft.com/office/powerpoint/2010/main" val="360243294"/>
      </p:ext>
    </p:extLst>
  </p:cSld>
  <p:clrMapOvr>
    <a:masterClrMapping/>
  </p:clrMapOvr>
  <p:transition spd="med">
    <p:wipe dir="r"/>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preserve="1">
  <p:cSld name="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2256865605"/>
      </p:ext>
    </p:extLst>
  </p:cSld>
  <p:clrMapOvr>
    <a:masterClrMapping/>
  </p:clrMapOvr>
  <p:transition spd="med">
    <p:wipe dir="r"/>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p:cSld name="1_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2030202334"/>
      </p:ext>
    </p:extLst>
  </p:cSld>
  <p:clrMapOvr>
    <a:masterClrMapping/>
  </p:clrMapOvr>
  <p:transition spd="med">
    <p:wipe dir="r"/>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p:cSld name="Title Slide_Conception">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6" name="Picture 5" descr="ReproHealth_Conceptio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2759897394"/>
      </p:ext>
    </p:extLst>
  </p:cSld>
  <p:clrMapOvr>
    <a:masterClrMapping/>
  </p:clrMapOvr>
  <p:transition spd="med">
    <p:wipe dir="r"/>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p:cSld name="Title Slide_Inherited-Disease">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Inherited-disease-01.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311592284"/>
      </p:ext>
    </p:extLst>
  </p:cSld>
  <p:clrMapOvr>
    <a:masterClrMapping/>
  </p:clrMapOvr>
  <p:transition spd="med">
    <p:wipe dir="r"/>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reserve="1">
  <p:cSld name="Title Slide_Verifi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Verifi_Backgrounds_Woma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4" name="Picture 3" descr="VERIFI_LOGO_2C_RGB.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9" name="Straight Connector 8"/>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 xmlns:p14="http://schemas.microsoft.com/office/powerpoint/2010/main" val="212543760"/>
      </p:ext>
    </p:extLst>
  </p:cSld>
  <p:clrMapOvr>
    <a:masterClrMapping/>
  </p:clrMapOvr>
  <p:transition spd="med">
    <p:wipe dir="r"/>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p:cSld name="Title Slide_Verifi_02">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Two_Wome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 xmlns:p14="http://schemas.microsoft.com/office/powerpoint/2010/main" val="2574799691"/>
      </p:ext>
    </p:extLst>
  </p:cSld>
  <p:clrMapOvr>
    <a:masterClrMapping/>
  </p:clrMapOvr>
  <p:transition spd="med">
    <p:wipe dir="r"/>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p:cSld name="Title Slide_Verifi_03">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Woman_and_Ma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 xmlns:p14="http://schemas.microsoft.com/office/powerpoint/2010/main" val="3794837984"/>
      </p:ext>
    </p:extLst>
  </p:cSld>
  <p:clrMapOvr>
    <a:masterClrMapping/>
  </p:clrMapOvr>
  <p:transition spd="med">
    <p:wipe dir="r"/>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itle and Content_IVF">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4" name="Picture 3" descr="1_RPH_Icons_IVF.pn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png"/>
          <p:cNvPicPr>
            <a:picLocks noChangeAspect="1"/>
          </p:cNvPicPr>
          <p:nvPr/>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778870706"/>
      </p:ext>
    </p:extLst>
  </p:cSld>
  <p:clrMapOvr>
    <a:masterClrMapping/>
  </p:clrMapOvr>
  <p:transition spd="med">
    <p:wipe dir="r"/>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itle and Content_RGH">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3_Title and Content_Inherited-Disease">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Title and Content_1">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 xmlns:p14="http://schemas.microsoft.com/office/powerpoint/2010/main" val="2931891213"/>
      </p:ext>
    </p:extLst>
  </p:cSld>
  <p:clrMapOvr>
    <a:masterClrMapping/>
  </p:clrMapOvr>
  <p:transition spd="med">
    <p:wipe dir="r"/>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Title and Content_2">
    <p:spTree>
      <p:nvGrpSpPr>
        <p:cNvPr id="1" name=""/>
        <p:cNvGrpSpPr/>
        <p:nvPr/>
      </p:nvGrpSpPr>
      <p:grpSpPr>
        <a:xfrm>
          <a:off x="0" y="0"/>
          <a:ext cx="0" cy="0"/>
          <a:chOff x="0" y="0"/>
          <a:chExt cx="0" cy="0"/>
        </a:xfrm>
      </p:grpSpPr>
      <p:sp>
        <p:nvSpPr>
          <p:cNvPr id="3" name="Content Placeholder 2"/>
          <p:cNvSpPr>
            <a:spLocks noGrp="1"/>
          </p:cNvSpPr>
          <p:nvPr>
            <p:ph idx="1"/>
          </p:nvPr>
        </p:nvSpPr>
        <p:spPr>
          <a:xfrm>
            <a:off x="2103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7" name="Content Placeholder 2"/>
          <p:cNvSpPr>
            <a:spLocks noGrp="1"/>
          </p:cNvSpPr>
          <p:nvPr>
            <p:ph idx="10"/>
          </p:nvPr>
        </p:nvSpPr>
        <p:spPr>
          <a:xfrm>
            <a:off x="46299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 xmlns:p14="http://schemas.microsoft.com/office/powerpoint/2010/main" val="753203498"/>
      </p:ext>
    </p:extLst>
  </p:cSld>
  <p:clrMapOvr>
    <a:masterClrMapping/>
  </p:clrMapOvr>
  <p:transition spd="med">
    <p:wipe dir="r"/>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 xmlns:p14="http://schemas.microsoft.com/office/powerpoint/2010/main" val="558661239"/>
      </p:ext>
    </p:extLst>
  </p:cSld>
  <p:clrMapOvr>
    <a:masterClrMapping/>
  </p:clrMapOvr>
  <p:transition spd="med">
    <p:wipe dir="r"/>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Section Slide">
    <p:spTree>
      <p:nvGrpSpPr>
        <p:cNvPr id="1" name=""/>
        <p:cNvGrpSpPr/>
        <p:nvPr/>
      </p:nvGrpSpPr>
      <p:grpSpPr>
        <a:xfrm>
          <a:off x="0" y="0"/>
          <a:ext cx="0" cy="0"/>
          <a:chOff x="0" y="0"/>
          <a:chExt cx="0" cy="0"/>
        </a:xfrm>
      </p:grpSpPr>
      <p:pic>
        <p:nvPicPr>
          <p:cNvPr id="9" name="Picture 8"/>
          <p:cNvPicPr>
            <a:picLocks noChangeAspect="1"/>
          </p:cNvPicPr>
          <p:nvPr/>
        </p:nvPicPr>
        <p:blipFill>
          <a:blip r:embed="rId2" cstate="screen">
            <a:extLst>
              <a:ext uri="{28A0092B-C50C-407E-A947-70E740481C1C}">
                <a14:useLocalDpi xmlns="" xmlns:a14="http://schemas.microsoft.com/office/drawing/2010/main"/>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554038"/>
            <a:ext cx="8257241" cy="2330450"/>
          </a:xfrm>
        </p:spPr>
        <p:txBody>
          <a:bodyPr anchor="t"/>
          <a:lstStyle>
            <a:lvl1pPr algn="l">
              <a:defRPr sz="3200" b="0" baseline="0"/>
            </a:lvl1pPr>
          </a:lstStyle>
          <a:p>
            <a:r>
              <a:rPr lang="en-US" dirty="0" smtClean="0"/>
              <a:t>Click to edit section title</a:t>
            </a:r>
            <a:endParaRPr lang="en-US" dirty="0"/>
          </a:p>
        </p:txBody>
      </p:sp>
    </p:spTree>
    <p:extLst>
      <p:ext uri="{BB962C8B-B14F-4D97-AF65-F5344CB8AC3E}">
        <p14:creationId xmlns="" xmlns:p14="http://schemas.microsoft.com/office/powerpoint/2010/main" val="4058106707"/>
      </p:ext>
    </p:extLst>
  </p:cSld>
  <p:clrMapOvr>
    <a:masterClrMapping/>
  </p:clrMapOvr>
  <p:transition spd="med">
    <p:wipe dir="r"/>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a:solidFill>
                <a:prstClr val="black"/>
              </a:solidFill>
              <a:latin typeface="Arial"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r>
              <a:rPr lang="en-US" sz="600" dirty="0">
                <a:solidFill>
                  <a:prstClr val="black"/>
                </a:solidFill>
                <a:latin typeface="Arial" charset="0"/>
              </a:rPr>
              <a:t>© 2014 Illumina, Inc. All rights reserved.</a:t>
            </a:r>
          </a:p>
          <a:p>
            <a:r>
              <a:rPr lang="en-US" sz="600" dirty="0">
                <a:solidFill>
                  <a:prstClr val="black"/>
                </a:solidFill>
                <a:latin typeface="Arial"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030202334"/>
      </p:ext>
    </p:extLst>
  </p:cSld>
  <p:clrMapOvr>
    <a:masterClrMapping/>
  </p:clrMapOvr>
  <p:transition spd="med">
    <p:wipe dir="r"/>
  </p:transition>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10"/>
          </p:nvPr>
        </p:nvSpPr>
        <p:spPr>
          <a:xfrm>
            <a:off x="179388" y="6461125"/>
            <a:ext cx="2133600" cy="365125"/>
          </a:xfrm>
          <a:prstGeom prst="rect">
            <a:avLst/>
          </a:prstGeom>
        </p:spPr>
        <p:txBody>
          <a:bodyPr/>
          <a:lstStyle>
            <a:lvl1pPr fontAlgn="auto">
              <a:spcBef>
                <a:spcPts val="0"/>
              </a:spcBef>
              <a:spcAft>
                <a:spcPts val="0"/>
              </a:spcAft>
              <a:defRPr sz="1200">
                <a:latin typeface="+mn-lt"/>
                <a:cs typeface="+mn-cs"/>
              </a:defRPr>
            </a:lvl1pPr>
          </a:lstStyle>
          <a:p>
            <a:pPr>
              <a:defRPr/>
            </a:pPr>
            <a:fld id="{08A447D0-D6A1-43BC-A303-99096FB04495}" type="slidenum">
              <a:rPr lang="en-GB">
                <a:solidFill>
                  <a:srgbClr val="4D4D4F"/>
                </a:solidFill>
              </a:rPr>
              <a:pPr>
                <a:defRPr/>
              </a:pPr>
              <a:t>‹#›</a:t>
            </a:fld>
            <a:endParaRPr lang="en-GB">
              <a:solidFill>
                <a:srgbClr val="4D4D4F"/>
              </a:solidFill>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p:cSld name="Title Slide_Icons">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eproHealth_4_icons.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sz="1800"/>
            </a:lvl1pPr>
          </a:lstStyle>
          <a:p>
            <a:r>
              <a:rPr lang="en-US" smtClean="0"/>
              <a:t>Click to edit Master subtitle style</a:t>
            </a:r>
            <a:endParaRPr lang="en-US" dirty="0"/>
          </a:p>
        </p:txBody>
      </p:sp>
    </p:spTree>
    <p:extLst>
      <p:ext uri="{BB962C8B-B14F-4D97-AF65-F5344CB8AC3E}">
        <p14:creationId xmlns="" xmlns:p14="http://schemas.microsoft.com/office/powerpoint/2010/main" val="360243294"/>
      </p:ext>
    </p:extLst>
  </p:cSld>
  <p:clrMapOvr>
    <a:masterClrMapping/>
  </p:clrMapOvr>
  <p:transition spd="med">
    <p:wipe dir="r"/>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p:cSld name="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2256865605"/>
      </p:ext>
    </p:extLst>
  </p:cSld>
  <p:clrMapOvr>
    <a:masterClrMapping/>
  </p:clrMapOvr>
  <p:transition spd="med">
    <p:wipe dir="r"/>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p:cSld name="1_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2030202334"/>
      </p:ext>
    </p:extLst>
  </p:cSld>
  <p:clrMapOvr>
    <a:masterClrMapping/>
  </p:clrMapOvr>
  <p:transition spd="med">
    <p:wipe dir="r"/>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preserve="1">
  <p:cSld name="Title Slide_Conception">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6" name="Picture 5" descr="ReproHealth_Conceptio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2759897394"/>
      </p:ext>
    </p:extLst>
  </p:cSld>
  <p:clrMapOvr>
    <a:masterClrMapping/>
  </p:clrMapOvr>
  <p:transition spd="med">
    <p:wipe dir="r"/>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preserve="1">
  <p:cSld name="Title Slide_Inherited-Disease">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Inherited-disease-01.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311592284"/>
      </p:ext>
    </p:extLst>
  </p:cSld>
  <p:clrMapOvr>
    <a:masterClrMapping/>
  </p:clrMapOvr>
  <p:transition spd="med">
    <p:wipe dir="r"/>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preserve="1">
  <p:cSld name="Title Slide_Verifi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Verifi_Backgrounds_Woma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4" name="Picture 3" descr="VERIFI_LOGO_2C_RGB.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9" name="Straight Connector 8"/>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 xmlns:p14="http://schemas.microsoft.com/office/powerpoint/2010/main" val="212543760"/>
      </p:ext>
    </p:extLst>
  </p:cSld>
  <p:clrMapOvr>
    <a:masterClrMapping/>
  </p:clrMapOvr>
  <p:transition spd="med">
    <p:wipe dir="r"/>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preserve="1">
  <p:cSld name="Title Slide_Verifi_02">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Two_Wome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 xmlns:p14="http://schemas.microsoft.com/office/powerpoint/2010/main" val="2574799691"/>
      </p:ext>
    </p:extLst>
  </p:cSld>
  <p:clrMapOvr>
    <a:masterClrMapping/>
  </p:clrMapOvr>
  <p:transition spd="med">
    <p:wipe dir="r"/>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preserve="1">
  <p:cSld name="Title Slide_Verifi_03">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Woman_and_Ma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 xmlns:p14="http://schemas.microsoft.com/office/powerpoint/2010/main" val="3794837984"/>
      </p:ext>
    </p:extLst>
  </p:cSld>
  <p:clrMapOvr>
    <a:masterClrMapping/>
  </p:clrMapOvr>
  <p:transition spd="med">
    <p:wipe dir="r"/>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_2">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103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7" name="Content Placeholder 2"/>
          <p:cNvSpPr>
            <a:spLocks noGrp="1"/>
          </p:cNvSpPr>
          <p:nvPr>
            <p:ph idx="10" hasCustomPrompt="1"/>
          </p:nvPr>
        </p:nvSpPr>
        <p:spPr>
          <a:xfrm>
            <a:off x="46299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xmlns="" val="753203498"/>
      </p:ext>
    </p:extLst>
  </p:cSld>
  <p:clrMapOvr>
    <a:masterClrMapping/>
  </p:clrMapOvr>
  <p:transition spd="med">
    <p:wipe dir="r"/>
  </p:transition>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Title and Content_IVF">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4" name="Picture 3" descr="1_RPH_Icons_IVF.pn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png"/>
          <p:cNvPicPr>
            <a:picLocks noChangeAspect="1"/>
          </p:cNvPicPr>
          <p:nvPr/>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778870706"/>
      </p:ext>
    </p:extLst>
  </p:cSld>
  <p:clrMapOvr>
    <a:masterClrMapping/>
  </p:clrMapOvr>
  <p:transition spd="med">
    <p:wipe dir="r"/>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Title and Content_RGH">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3_Title and Content_Inherited-Disease">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and Content_1">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 xmlns:p14="http://schemas.microsoft.com/office/powerpoint/2010/main" val="2931891213"/>
      </p:ext>
    </p:extLst>
  </p:cSld>
  <p:clrMapOvr>
    <a:masterClrMapping/>
  </p:clrMapOvr>
  <p:transition spd="med">
    <p:wipe dir="r"/>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itle and Content_2">
    <p:spTree>
      <p:nvGrpSpPr>
        <p:cNvPr id="1" name=""/>
        <p:cNvGrpSpPr/>
        <p:nvPr/>
      </p:nvGrpSpPr>
      <p:grpSpPr>
        <a:xfrm>
          <a:off x="0" y="0"/>
          <a:ext cx="0" cy="0"/>
          <a:chOff x="0" y="0"/>
          <a:chExt cx="0" cy="0"/>
        </a:xfrm>
      </p:grpSpPr>
      <p:sp>
        <p:nvSpPr>
          <p:cNvPr id="3" name="Content Placeholder 2"/>
          <p:cNvSpPr>
            <a:spLocks noGrp="1"/>
          </p:cNvSpPr>
          <p:nvPr>
            <p:ph idx="1"/>
          </p:nvPr>
        </p:nvSpPr>
        <p:spPr>
          <a:xfrm>
            <a:off x="2103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7" name="Content Placeholder 2"/>
          <p:cNvSpPr>
            <a:spLocks noGrp="1"/>
          </p:cNvSpPr>
          <p:nvPr>
            <p:ph idx="10"/>
          </p:nvPr>
        </p:nvSpPr>
        <p:spPr>
          <a:xfrm>
            <a:off x="46299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 xmlns:p14="http://schemas.microsoft.com/office/powerpoint/2010/main" val="753203498"/>
      </p:ext>
    </p:extLst>
  </p:cSld>
  <p:clrMapOvr>
    <a:masterClrMapping/>
  </p:clrMapOvr>
  <p:transition spd="med">
    <p:wipe dir="r"/>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 xmlns:p14="http://schemas.microsoft.com/office/powerpoint/2010/main" val="558661239"/>
      </p:ext>
    </p:extLst>
  </p:cSld>
  <p:clrMapOvr>
    <a:masterClrMapping/>
  </p:clrMapOvr>
  <p:transition spd="med">
    <p:wipe dir="r"/>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Section Slide">
    <p:spTree>
      <p:nvGrpSpPr>
        <p:cNvPr id="1" name=""/>
        <p:cNvGrpSpPr/>
        <p:nvPr/>
      </p:nvGrpSpPr>
      <p:grpSpPr>
        <a:xfrm>
          <a:off x="0" y="0"/>
          <a:ext cx="0" cy="0"/>
          <a:chOff x="0" y="0"/>
          <a:chExt cx="0" cy="0"/>
        </a:xfrm>
      </p:grpSpPr>
      <p:pic>
        <p:nvPicPr>
          <p:cNvPr id="9" name="Picture 8"/>
          <p:cNvPicPr>
            <a:picLocks noChangeAspect="1"/>
          </p:cNvPicPr>
          <p:nvPr/>
        </p:nvPicPr>
        <p:blipFill>
          <a:blip r:embed="rId2" cstate="screen">
            <a:extLst>
              <a:ext uri="{28A0092B-C50C-407E-A947-70E740481C1C}">
                <a14:useLocalDpi xmlns="" xmlns:a14="http://schemas.microsoft.com/office/drawing/2010/main"/>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554038"/>
            <a:ext cx="8257241" cy="2330450"/>
          </a:xfrm>
        </p:spPr>
        <p:txBody>
          <a:bodyPr anchor="t"/>
          <a:lstStyle>
            <a:lvl1pPr algn="l">
              <a:defRPr sz="3200" b="0" baseline="0"/>
            </a:lvl1pPr>
          </a:lstStyle>
          <a:p>
            <a:r>
              <a:rPr lang="en-US" dirty="0" smtClean="0"/>
              <a:t>Click to edit section title</a:t>
            </a:r>
            <a:endParaRPr lang="en-US" dirty="0"/>
          </a:p>
        </p:txBody>
      </p:sp>
    </p:spTree>
    <p:extLst>
      <p:ext uri="{BB962C8B-B14F-4D97-AF65-F5344CB8AC3E}">
        <p14:creationId xmlns="" xmlns:p14="http://schemas.microsoft.com/office/powerpoint/2010/main" val="4058106707"/>
      </p:ext>
    </p:extLst>
  </p:cSld>
  <p:clrMapOvr>
    <a:masterClrMapping/>
  </p:clrMapOvr>
  <p:transition spd="med">
    <p:wipe dir="r"/>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pPr fontAlgn="base">
              <a:spcBef>
                <a:spcPct val="0"/>
              </a:spcBef>
              <a:spcAft>
                <a:spcPct val="0"/>
              </a:spcAft>
            </a:pPr>
            <a:fld id="{4033F184-77B0-4C92-A2F0-2AB3209CFD9F}" type="datetimeFigureOut">
              <a:rPr lang="en-GB" smtClean="0">
                <a:solidFill>
                  <a:prstClr val="black">
                    <a:tint val="75000"/>
                  </a:prstClr>
                </a:solidFill>
                <a:cs typeface="Arial" pitchFamily="34" charset="0"/>
              </a:rPr>
              <a:pPr fontAlgn="base">
                <a:spcBef>
                  <a:spcPct val="0"/>
                </a:spcBef>
                <a:spcAft>
                  <a:spcPct val="0"/>
                </a:spcAft>
              </a:pPr>
              <a:t>17/04/2017</a:t>
            </a:fld>
            <a:endParaRPr lang="en-GB">
              <a:solidFill>
                <a:prstClr val="black">
                  <a:tint val="75000"/>
                </a:prstClr>
              </a:solidFill>
              <a:cs typeface="Arial"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fontAlgn="base">
              <a:spcBef>
                <a:spcPct val="0"/>
              </a:spcBef>
              <a:spcAft>
                <a:spcPct val="0"/>
              </a:spcAft>
            </a:pPr>
            <a:endParaRPr lang="en-GB">
              <a:solidFill>
                <a:prstClr val="black">
                  <a:tint val="75000"/>
                </a:prstClr>
              </a:solidFill>
              <a:cs typeface="Arial" pitchFamily="34" charset="0"/>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pPr fontAlgn="base">
              <a:spcBef>
                <a:spcPct val="0"/>
              </a:spcBef>
              <a:spcAft>
                <a:spcPct val="0"/>
              </a:spcAft>
            </a:pPr>
            <a:fld id="{039FAAFB-3988-4EAD-AE4B-8639320BCBCD}" type="slidenum">
              <a:rPr lang="en-GB" smtClean="0">
                <a:solidFill>
                  <a:prstClr val="black">
                    <a:tint val="75000"/>
                  </a:prstClr>
                </a:solidFill>
                <a:cs typeface="Arial" pitchFamily="34" charset="0"/>
              </a:rPr>
              <a:pPr fontAlgn="base">
                <a:spcBef>
                  <a:spcPct val="0"/>
                </a:spcBef>
                <a:spcAft>
                  <a:spcPct val="0"/>
                </a:spcAft>
              </a:pPr>
              <a:t>‹#›</a:t>
            </a:fld>
            <a:endParaRPr lang="en-GB">
              <a:solidFill>
                <a:prstClr val="black">
                  <a:tint val="75000"/>
                </a:prstClr>
              </a:solidFill>
              <a:cs typeface="Arial" pitchFamily="34" charset="0"/>
            </a:endParaRPr>
          </a:p>
        </p:txBody>
      </p:sp>
    </p:spTree>
    <p:extLst>
      <p:ext uri="{BB962C8B-B14F-4D97-AF65-F5344CB8AC3E}">
        <p14:creationId xmlns:p14="http://schemas.microsoft.com/office/powerpoint/2010/main" xmlns="" val="808103316"/>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10"/>
          </p:nvPr>
        </p:nvSpPr>
        <p:spPr>
          <a:xfrm>
            <a:off x="179388" y="6461125"/>
            <a:ext cx="2133600" cy="365125"/>
          </a:xfrm>
          <a:prstGeom prst="rect">
            <a:avLst/>
          </a:prstGeom>
        </p:spPr>
        <p:txBody>
          <a:bodyPr/>
          <a:lstStyle>
            <a:lvl1pPr fontAlgn="auto">
              <a:spcBef>
                <a:spcPts val="0"/>
              </a:spcBef>
              <a:spcAft>
                <a:spcPts val="0"/>
              </a:spcAft>
              <a:defRPr sz="1200">
                <a:latin typeface="+mn-lt"/>
                <a:cs typeface="+mn-cs"/>
              </a:defRPr>
            </a:lvl1pPr>
          </a:lstStyle>
          <a:p>
            <a:pPr>
              <a:defRPr/>
            </a:pPr>
            <a:fld id="{08A447D0-D6A1-43BC-A303-99096FB04495}" type="slidenum">
              <a:rPr lang="en-GB">
                <a:solidFill>
                  <a:srgbClr val="4D4D4F"/>
                </a:solidFill>
              </a:rPr>
              <a:pPr>
                <a:defRPr/>
              </a:pPr>
              <a:t>‹#›</a:t>
            </a:fld>
            <a:endParaRPr lang="en-GB">
              <a:solidFill>
                <a:srgbClr val="4D4D4F"/>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screen">
            <a:extLst>
              <a:ext uri="{28A0092B-C50C-407E-A947-70E740481C1C}">
                <a14:useLocalDpi xmlns:a14="http://schemas.microsoft.com/office/drawing/2010/main" xmlns=""/>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452058"/>
            <a:ext cx="8257241" cy="2030671"/>
          </a:xfrm>
        </p:spPr>
        <p:txBody>
          <a:bodyPr anchor="ctr"/>
          <a:lstStyle>
            <a:lvl1pPr algn="l">
              <a:defRPr sz="3200" b="0" baseline="0"/>
            </a:lvl1pPr>
          </a:lstStyle>
          <a:p>
            <a:r>
              <a:rPr lang="en-US" dirty="0" smtClean="0"/>
              <a:t>Click to Edit Section Title</a:t>
            </a:r>
            <a:endParaRPr lang="en-US" dirty="0"/>
          </a:p>
        </p:txBody>
      </p:sp>
    </p:spTree>
    <p:extLst>
      <p:ext uri="{BB962C8B-B14F-4D97-AF65-F5344CB8AC3E}">
        <p14:creationId xmlns:p14="http://schemas.microsoft.com/office/powerpoint/2010/main" xmlns="" val="4058106707"/>
      </p:ext>
    </p:extLst>
  </p:cSld>
  <p:clrMapOvr>
    <a:masterClrMapping/>
  </p:clrMapOvr>
  <p:transition spd="med">
    <p:wipe dir="r"/>
  </p:transition>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preserve="1" userDrawn="1">
  <p:cSld name="1_Title Slide_Icons">
    <p:spTree>
      <p:nvGrpSpPr>
        <p:cNvPr id="1" name=""/>
        <p:cNvGrpSpPr/>
        <p:nvPr/>
      </p:nvGrpSpPr>
      <p:grpSpPr>
        <a:xfrm>
          <a:off x="0" y="0"/>
          <a:ext cx="0" cy="0"/>
          <a:chOff x="0" y="0"/>
          <a:chExt cx="0" cy="0"/>
        </a:xfrm>
      </p:grpSpPr>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5" name="Picture 4" descr="RGH_Background.pdf"/>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0"/>
            <a:ext cx="9144000" cy="6121400"/>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sp>
        <p:nvSpPr>
          <p:cNvPr id="17"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8"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3274634210"/>
      </p:ext>
    </p:extLst>
  </p:cSld>
  <p:clrMapOvr>
    <a:masterClrMapping/>
  </p:clrMapOvr>
  <p:transition spd="med">
    <p:wipe dir="r"/>
  </p:transition>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preserve="1" userDrawn="1">
  <p:cSld name="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256865605"/>
      </p:ext>
    </p:extLst>
  </p:cSld>
  <p:clrMapOvr>
    <a:masterClrMapping/>
  </p:clrMapOvr>
  <p:transition spd="med">
    <p:wipe dir="r"/>
  </p:transition>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preserve="1" userDrawn="1">
  <p:cSld name="1_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030202334"/>
      </p:ext>
    </p:extLst>
  </p:cSld>
  <p:clrMapOvr>
    <a:masterClrMapping/>
  </p:clrMapOvr>
  <p:transition spd="med">
    <p:wipe dir="r"/>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preserve="1" userDrawn="1">
  <p:cSld name="Title Slide_Conception">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6" name="Picture 5" descr="ReproHealth_Conception.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3"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759897394"/>
      </p:ext>
    </p:extLst>
  </p:cSld>
  <p:clrMapOvr>
    <a:masterClrMapping/>
  </p:clrMapOvr>
  <p:transition spd="med">
    <p:wipe dir="r"/>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preserve="1" userDrawn="1">
  <p:cSld name="Title Slide_Inherited-Disease">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2" name="Picture 1" descr="RPH_Inherited-disease-01.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311592284"/>
      </p:ext>
    </p:extLst>
  </p:cSld>
  <p:clrMapOvr>
    <a:masterClrMapping/>
  </p:clrMapOvr>
  <p:transition spd="med">
    <p:wipe dir="r"/>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2" name="Picture 1" descr="RPH_Verifi_Backgrounds_Woman.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pic>
        <p:nvPicPr>
          <p:cNvPr id="4" name="Picture 3" descr="VERIFI_LOGO_2C_RGB.png"/>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9" name="Straight Connector 8"/>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2"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12543760"/>
      </p:ext>
    </p:extLst>
  </p:cSld>
  <p:clrMapOvr>
    <a:masterClrMapping/>
  </p:clrMapOvr>
  <p:transition spd="med">
    <p:wipe dir="r"/>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2">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3" name="Picture 2" descr="RPH_Verifi_Two_Women.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574799691"/>
      </p:ext>
    </p:extLst>
  </p:cSld>
  <p:clrMapOvr>
    <a:masterClrMapping/>
  </p:clrMapOvr>
  <p:transition spd="med">
    <p:wipe dir="r"/>
  </p:transition>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3">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3" name="Picture 2" descr="RPH_Verifi_Woman_and_Man.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3794837984"/>
      </p:ext>
    </p:extLst>
  </p:cSld>
  <p:clrMapOvr>
    <a:masterClrMapping/>
  </p:clrMapOvr>
  <p:transition spd="med">
    <p:wipe dir="r"/>
  </p:transition>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itle and Content_IVF">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4_RPH_Icons_Inherited-Disease2.png"/>
          <p:cNvPicPr>
            <a:picLocks noChangeAspect="1"/>
          </p:cNvPicPr>
          <p:nvPr userDrawn="1"/>
        </p:nvPicPr>
        <p:blipFill>
          <a:blip r:embed="rId2" cstate="print">
            <a:grayscl/>
            <a:extLst>
              <a:ext uri="{28A0092B-C50C-407E-A947-70E740481C1C}">
                <a14:useLocalDpi xmlns:a14="http://schemas.microsoft.com/office/drawing/2010/main" xmlns=""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4" name="Picture 3" descr="1_RPH_Icons_IVF.png"/>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userDrawn="1"/>
        </p:nvPicPr>
        <p:blipFill>
          <a:blip r:embed="rId4"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userDrawn="1"/>
        </p:nvPicPr>
        <p:blipFill>
          <a:blip r:embed="rId5"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778870706"/>
      </p:ext>
    </p:extLst>
  </p:cSld>
  <p:clrMapOvr>
    <a:masterClrMapping/>
  </p:clrMapOvr>
  <p:transition spd="med">
    <p:wipe dir="r"/>
  </p:transition>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itle and Content_RGH">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Bridge front master no text">
    <p:spTree>
      <p:nvGrpSpPr>
        <p:cNvPr id="1" name=""/>
        <p:cNvGrpSpPr/>
        <p:nvPr/>
      </p:nvGrpSpPr>
      <p:grpSpPr>
        <a:xfrm>
          <a:off x="0" y="0"/>
          <a:ext cx="0" cy="0"/>
          <a:chOff x="0" y="0"/>
          <a:chExt cx="0" cy="0"/>
        </a:xfrm>
      </p:grpSpPr>
      <p:pic>
        <p:nvPicPr>
          <p:cNvPr id="2" name="Picture 1" descr="Powerpoint Main clinic image_+type AW offset.jpg"/>
          <p:cNvPicPr>
            <a:picLocks noChangeAspect="1"/>
          </p:cNvPicPr>
          <p:nvPr userDrawn="1"/>
        </p:nvPicPr>
        <p:blipFill>
          <a:blip r:embed="rId2" cstate="print"/>
          <a:srcRect/>
          <a:stretch>
            <a:fillRect/>
          </a:stretch>
        </p:blipFill>
        <p:spPr bwMode="auto">
          <a:xfrm>
            <a:off x="4067944" y="3645024"/>
            <a:ext cx="4703564" cy="2939728"/>
          </a:xfrm>
          <a:prstGeom prst="rect">
            <a:avLst/>
          </a:prstGeom>
          <a:noFill/>
          <a:ln w="9525">
            <a:noFill/>
            <a:miter lim="800000"/>
            <a:headEnd/>
            <a:tailEnd/>
          </a:ln>
        </p:spPr>
      </p:pic>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3_Title and Content_Inherited-Disease">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13" name="Picture 12" descr="4_RPH_Icons_Inherited-Disease2.png"/>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9" name="Picture 8" descr="1_RPH_Icons_IVF.png"/>
          <p:cNvPicPr>
            <a:picLocks noChangeAspect="1"/>
          </p:cNvPicPr>
          <p:nvPr userDrawn="1"/>
        </p:nvPicPr>
        <p:blipFill>
          <a:blip r:embed="rId3"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4"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5"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itle and Content_1">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p14="http://schemas.microsoft.com/office/powerpoint/2010/main" xmlns="" val="2931891213"/>
      </p:ext>
    </p:extLst>
  </p:cSld>
  <p:clrMapOvr>
    <a:masterClrMapping/>
  </p:clrMapOvr>
  <p:transition spd="med">
    <p:wipe dir="r"/>
  </p:transition>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103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7" name="Content Placeholder 2"/>
          <p:cNvSpPr>
            <a:spLocks noGrp="1"/>
          </p:cNvSpPr>
          <p:nvPr>
            <p:ph idx="10" hasCustomPrompt="1"/>
          </p:nvPr>
        </p:nvSpPr>
        <p:spPr>
          <a:xfrm>
            <a:off x="46299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xmlns="" val="753203498"/>
      </p:ext>
    </p:extLst>
  </p:cSld>
  <p:clrMapOvr>
    <a:masterClrMapping/>
  </p:clrMapOvr>
  <p:transition spd="med">
    <p:wipe dir="r"/>
  </p:transition>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p14="http://schemas.microsoft.com/office/powerpoint/2010/main" xmlns="" val="558661239"/>
      </p:ext>
    </p:extLst>
  </p:cSld>
  <p:clrMapOvr>
    <a:masterClrMapping/>
  </p:clrMapOvr>
  <p:transition spd="med">
    <p:wipe dir="r"/>
  </p:transition>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screen">
            <a:extLst>
              <a:ext uri="{28A0092B-C50C-407E-A947-70E740481C1C}">
                <a14:useLocalDpi xmlns:a14="http://schemas.microsoft.com/office/drawing/2010/main" xmlns=""/>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452058"/>
            <a:ext cx="8257241" cy="2030671"/>
          </a:xfrm>
        </p:spPr>
        <p:txBody>
          <a:bodyPr anchor="ctr"/>
          <a:lstStyle>
            <a:lvl1pPr algn="l">
              <a:defRPr sz="3200" b="0" baseline="0"/>
            </a:lvl1pPr>
          </a:lstStyle>
          <a:p>
            <a:r>
              <a:rPr lang="en-US" dirty="0" smtClean="0"/>
              <a:t>Click to Edit Section Title</a:t>
            </a:r>
            <a:endParaRPr lang="en-US" dirty="0"/>
          </a:p>
        </p:txBody>
      </p:sp>
    </p:spTree>
    <p:extLst>
      <p:ext uri="{BB962C8B-B14F-4D97-AF65-F5344CB8AC3E}">
        <p14:creationId xmlns:p14="http://schemas.microsoft.com/office/powerpoint/2010/main" xmlns="" val="4058106707"/>
      </p:ext>
    </p:extLst>
  </p:cSld>
  <p:clrMapOvr>
    <a:masterClrMapping/>
  </p:clrMapOvr>
  <p:transition spd="med">
    <p:wipe dir="r"/>
  </p:transition>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pPr fontAlgn="base">
              <a:spcBef>
                <a:spcPct val="0"/>
              </a:spcBef>
              <a:spcAft>
                <a:spcPct val="0"/>
              </a:spcAft>
            </a:pPr>
            <a:fld id="{4033F184-77B0-4C92-A2F0-2AB3209CFD9F}" type="datetimeFigureOut">
              <a:rPr lang="en-GB" sz="1600" smtClean="0">
                <a:solidFill>
                  <a:prstClr val="black">
                    <a:tint val="75000"/>
                  </a:prstClr>
                </a:solidFill>
                <a:cs typeface="Arial" pitchFamily="34" charset="0"/>
              </a:rPr>
              <a:pPr fontAlgn="base">
                <a:spcBef>
                  <a:spcPct val="0"/>
                </a:spcBef>
                <a:spcAft>
                  <a:spcPct val="0"/>
                </a:spcAft>
              </a:pPr>
              <a:t>17/04/2017</a:t>
            </a:fld>
            <a:endParaRPr lang="en-GB" sz="1600" dirty="0">
              <a:solidFill>
                <a:prstClr val="black">
                  <a:tint val="75000"/>
                </a:prstClr>
              </a:solidFill>
              <a:cs typeface="Arial"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fontAlgn="base">
              <a:spcBef>
                <a:spcPct val="0"/>
              </a:spcBef>
              <a:spcAft>
                <a:spcPct val="0"/>
              </a:spcAft>
            </a:pPr>
            <a:endParaRPr lang="en-GB" sz="1600" dirty="0">
              <a:solidFill>
                <a:prstClr val="black">
                  <a:tint val="75000"/>
                </a:prstClr>
              </a:solidFill>
              <a:cs typeface="Arial" pitchFamily="34" charset="0"/>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pPr fontAlgn="base">
              <a:spcBef>
                <a:spcPct val="0"/>
              </a:spcBef>
              <a:spcAft>
                <a:spcPct val="0"/>
              </a:spcAft>
            </a:pPr>
            <a:fld id="{039FAAFB-3988-4EAD-AE4B-8639320BCBCD}" type="slidenum">
              <a:rPr lang="en-GB" sz="1600" smtClean="0">
                <a:solidFill>
                  <a:prstClr val="black">
                    <a:tint val="75000"/>
                  </a:prstClr>
                </a:solidFill>
                <a:cs typeface="Arial" pitchFamily="34" charset="0"/>
              </a:rPr>
              <a:pPr fontAlgn="base">
                <a:spcBef>
                  <a:spcPct val="0"/>
                </a:spcBef>
                <a:spcAft>
                  <a:spcPct val="0"/>
                </a:spcAft>
              </a:pPr>
              <a:t>‹#›</a:t>
            </a:fld>
            <a:endParaRPr lang="en-GB" sz="1600" dirty="0">
              <a:solidFill>
                <a:prstClr val="black">
                  <a:tint val="75000"/>
                </a:prstClr>
              </a:solidFill>
              <a:cs typeface="Arial" pitchFamily="34" charset="0"/>
            </a:endParaRPr>
          </a:p>
        </p:txBody>
      </p:sp>
    </p:spTree>
    <p:extLst>
      <p:ext uri="{BB962C8B-B14F-4D97-AF65-F5344CB8AC3E}">
        <p14:creationId xmlns:p14="http://schemas.microsoft.com/office/powerpoint/2010/main" xmlns="" val="615736814"/>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preserve="1" userDrawn="1">
  <p:cSld name="1_Title Slide_Icons">
    <p:spTree>
      <p:nvGrpSpPr>
        <p:cNvPr id="1" name=""/>
        <p:cNvGrpSpPr/>
        <p:nvPr/>
      </p:nvGrpSpPr>
      <p:grpSpPr>
        <a:xfrm>
          <a:off x="0" y="0"/>
          <a:ext cx="0" cy="0"/>
          <a:chOff x="0" y="0"/>
          <a:chExt cx="0" cy="0"/>
        </a:xfrm>
      </p:grpSpPr>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5" name="Picture 4" descr="RGH_Background.pdf"/>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0"/>
            <a:ext cx="9144000" cy="6121400"/>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sp>
        <p:nvSpPr>
          <p:cNvPr id="17"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8"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3274634210"/>
      </p:ext>
    </p:extLst>
  </p:cSld>
  <p:clrMapOvr>
    <a:masterClrMapping/>
  </p:clrMapOvr>
  <p:transition spd="med">
    <p:wipe dir="r"/>
  </p:transition>
  <p:timing>
    <p:tnLst>
      <p:par>
        <p:cTn id="1" dur="indefinite" restart="never" nodeType="tmRoot"/>
      </p:par>
    </p:tn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preserve="1" userDrawn="1">
  <p:cSld name="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256865605"/>
      </p:ext>
    </p:extLst>
  </p:cSld>
  <p:clrMapOvr>
    <a:masterClrMapping/>
  </p:clrMapOvr>
  <p:transition spd="med">
    <p:wipe dir="r"/>
  </p:transition>
  <p:timing>
    <p:tnLst>
      <p:par>
        <p:cTn id="1" dur="indefinite" restart="never" nodeType="tmRoot"/>
      </p:par>
    </p:tn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showMasterSp="0" preserve="1" userDrawn="1">
  <p:cSld name="1_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030202334"/>
      </p:ext>
    </p:extLst>
  </p:cSld>
  <p:clrMapOvr>
    <a:masterClrMapping/>
  </p:clrMapOvr>
  <p:transition spd="med">
    <p:wipe dir="r"/>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 xmlns:p14="http://schemas.microsoft.com/office/powerpoint/2010/main" val="1298890949"/>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showMasterSp="0" preserve="1" userDrawn="1">
  <p:cSld name="Title Slide_Conception">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6" name="Picture 5" descr="ReproHealth_Conception.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3"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759897394"/>
      </p:ext>
    </p:extLst>
  </p:cSld>
  <p:clrMapOvr>
    <a:masterClrMapping/>
  </p:clrMapOvr>
  <p:transition spd="med">
    <p:wipe dir="r"/>
  </p:transition>
  <p:timing>
    <p:tnLst>
      <p:par>
        <p:cTn id="1" dur="indefinite" restart="never" nodeType="tmRoot"/>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showMasterSp="0" preserve="1" userDrawn="1">
  <p:cSld name="Title Slide_Inherited-Disease">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2" name="Picture 1" descr="RPH_Inherited-disease-01.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311592284"/>
      </p:ext>
    </p:extLst>
  </p:cSld>
  <p:clrMapOvr>
    <a:masterClrMapping/>
  </p:clrMapOvr>
  <p:transition spd="med">
    <p:wipe dir="r"/>
  </p:transition>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2" name="Picture 1" descr="RPH_Verifi_Backgrounds_Woman.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pic>
        <p:nvPicPr>
          <p:cNvPr id="4" name="Picture 3" descr="VERIFI_LOGO_2C_RGB.png"/>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9" name="Straight Connector 8"/>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2"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12543760"/>
      </p:ext>
    </p:extLst>
  </p:cSld>
  <p:clrMapOvr>
    <a:masterClrMapping/>
  </p:clrMapOvr>
  <p:transition spd="med">
    <p:wipe dir="r"/>
  </p:transition>
  <p:timing>
    <p:tnLst>
      <p:par>
        <p:cTn id="1" dur="indefinite" restart="never" nodeType="tmRoot"/>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2">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3" name="Picture 2" descr="RPH_Verifi_Two_Women.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2574799691"/>
      </p:ext>
    </p:extLst>
  </p:cSld>
  <p:clrMapOvr>
    <a:masterClrMapping/>
  </p:clrMapOvr>
  <p:transition spd="med">
    <p:wipe dir="r"/>
  </p:transition>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3">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cs typeface="Arial" pitchFamily="34" charset="0"/>
              </a:rPr>
              <a:t>© 2014 Illumina, Inc. All rights reserved.</a:t>
            </a:r>
          </a:p>
          <a:p>
            <a:pPr fontAlgn="base">
              <a:spcBef>
                <a:spcPct val="0"/>
              </a:spcBef>
              <a:spcAft>
                <a:spcPct val="0"/>
              </a:spcAft>
            </a:pPr>
            <a:r>
              <a:rPr lang="en-US" sz="600" dirty="0" smtClean="0">
                <a:solidFill>
                  <a:srgbClr val="1A1818"/>
                </a:solidFill>
                <a:cs typeface="Arial" pitchFamily="34"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cs typeface="Arial" pitchFamily="34" charset="0"/>
            </a:endParaRPr>
          </a:p>
        </p:txBody>
      </p:sp>
      <p:pic>
        <p:nvPicPr>
          <p:cNvPr id="3" name="Picture 2" descr="RPH_Verifi_Woman_and_Man.jp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p14="http://schemas.microsoft.com/office/powerpoint/2010/main" xmlns="" val="3794837984"/>
      </p:ext>
    </p:extLst>
  </p:cSld>
  <p:clrMapOvr>
    <a:masterClrMapping/>
  </p:clrMapOvr>
  <p:transition spd="med">
    <p:wipe dir="r"/>
  </p:transition>
  <p:timing>
    <p:tnLst>
      <p:par>
        <p:cTn id="1" dur="indefinite" restart="never" nodeType="tmRoot"/>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and Content_IVF">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4_RPH_Icons_Inherited-Disease2.png"/>
          <p:cNvPicPr>
            <a:picLocks noChangeAspect="1"/>
          </p:cNvPicPr>
          <p:nvPr userDrawn="1"/>
        </p:nvPicPr>
        <p:blipFill>
          <a:blip r:embed="rId2" cstate="print">
            <a:grayscl/>
            <a:extLst>
              <a:ext uri="{28A0092B-C50C-407E-A947-70E740481C1C}">
                <a14:useLocalDpi xmlns:a14="http://schemas.microsoft.com/office/drawing/2010/main" xmlns=""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4" name="Picture 3" descr="1_RPH_Icons_IVF.png"/>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userDrawn="1"/>
        </p:nvPicPr>
        <p:blipFill>
          <a:blip r:embed="rId4"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userDrawn="1"/>
        </p:nvPicPr>
        <p:blipFill>
          <a:blip r:embed="rId5"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778870706"/>
      </p:ext>
    </p:extLst>
  </p:cSld>
  <p:clrMapOvr>
    <a:masterClrMapping/>
  </p:clrMapOvr>
  <p:transition spd="med">
    <p:wipe dir="r"/>
  </p:transition>
  <p:timing>
    <p:tnLst>
      <p:par>
        <p:cTn id="1" dur="indefinite" restart="never" nodeType="tmRoot"/>
      </p:par>
    </p:tn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and Content_RGH">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3_Title and Content_Inherited-Disease">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13" name="Picture 12" descr="4_RPH_Icons_Inherited-Disease2.png"/>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9" name="Picture 8" descr="1_RPH_Icons_IVF.png"/>
          <p:cNvPicPr>
            <a:picLocks noChangeAspect="1"/>
          </p:cNvPicPr>
          <p:nvPr userDrawn="1"/>
        </p:nvPicPr>
        <p:blipFill>
          <a:blip r:embed="rId3"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4"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5"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and Content_1">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p14="http://schemas.microsoft.com/office/powerpoint/2010/main" xmlns="" val="2931891213"/>
      </p:ext>
    </p:extLst>
  </p:cSld>
  <p:clrMapOvr>
    <a:masterClrMapping/>
  </p:clrMapOvr>
  <p:transition spd="med">
    <p:wipe dir="r"/>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ext 3 column">
    <p:spTree>
      <p:nvGrpSpPr>
        <p:cNvPr id="1" name=""/>
        <p:cNvGrpSpPr/>
        <p:nvPr/>
      </p:nvGrpSpPr>
      <p:grpSpPr>
        <a:xfrm>
          <a:off x="0" y="0"/>
          <a:ext cx="0" cy="0"/>
          <a:chOff x="0" y="0"/>
          <a:chExt cx="0" cy="0"/>
        </a:xfrm>
      </p:grpSpPr>
      <p:sp>
        <p:nvSpPr>
          <p:cNvPr id="20" name="Rectangle 19"/>
          <p:cNvSpPr/>
          <p:nvPr userDrawn="1"/>
        </p:nvSpPr>
        <p:spPr>
          <a:xfrm>
            <a:off x="88898" y="88900"/>
            <a:ext cx="8966204" cy="12573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solidFill>
                <a:prstClr val="white"/>
              </a:solidFill>
            </a:endParaRPr>
          </a:p>
        </p:txBody>
      </p:sp>
      <p:sp>
        <p:nvSpPr>
          <p:cNvPr id="19" name="Text Placeholder 4"/>
          <p:cNvSpPr>
            <a:spLocks noGrp="1"/>
          </p:cNvSpPr>
          <p:nvPr>
            <p:ph type="body" sz="quarter" idx="17"/>
          </p:nvPr>
        </p:nvSpPr>
        <p:spPr>
          <a:xfrm>
            <a:off x="500743" y="1771650"/>
            <a:ext cx="8142514" cy="3740151"/>
          </a:xfrm>
          <a:prstGeom prst="rect">
            <a:avLst/>
          </a:prstGeom>
        </p:spPr>
        <p:txBody>
          <a:bodyPr wrap="square" numCol="3" spcCol="144000">
            <a:normAutofit/>
          </a:bodyPr>
          <a:lstStyle>
            <a:lvl1pPr marL="0" indent="0">
              <a:lnSpc>
                <a:spcPct val="110000"/>
              </a:lnSpc>
              <a:buNone/>
              <a:defRPr sz="1100"/>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smtClean="0">
              <a:effectLst/>
              <a:latin typeface="Arial" panose="020B0604020202020204" pitchFamily="34" charset="0"/>
            </a:endParaRPr>
          </a:p>
        </p:txBody>
      </p:sp>
      <p:sp>
        <p:nvSpPr>
          <p:cNvPr id="17" name="Subtitle 2"/>
          <p:cNvSpPr>
            <a:spLocks noGrp="1"/>
          </p:cNvSpPr>
          <p:nvPr>
            <p:ph type="subTitle" idx="1" hasCustomPrompt="1"/>
          </p:nvPr>
        </p:nvSpPr>
        <p:spPr>
          <a:xfrm>
            <a:off x="585399" y="337213"/>
            <a:ext cx="7958526" cy="806302"/>
          </a:xfrm>
          <a:prstGeom prst="rect">
            <a:avLst/>
          </a:prstGeom>
        </p:spPr>
        <p:txBody>
          <a:bodyPr anchor="ctr">
            <a:normAutofit/>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chemeClr val="bg1"/>
                </a:solidFill>
                <a:latin typeface="+mj-lt"/>
                <a:ea typeface="+mn-ea"/>
                <a:cs typeface="+mn-cs"/>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Title</a:t>
            </a:r>
            <a:endParaRPr lang="en-GB" dirty="0"/>
          </a:p>
        </p:txBody>
      </p:sp>
      <p:pic>
        <p:nvPicPr>
          <p:cNvPr id="18" name="Picture 17"/>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8149003" y="5985608"/>
            <a:ext cx="797904" cy="701291"/>
          </a:xfrm>
          <a:prstGeom prst="rect">
            <a:avLst/>
          </a:prstGeom>
        </p:spPr>
      </p:pic>
    </p:spTree>
    <p:extLst>
      <p:ext uri="{BB962C8B-B14F-4D97-AF65-F5344CB8AC3E}">
        <p14:creationId xmlns="" xmlns:p14="http://schemas.microsoft.com/office/powerpoint/2010/main" val="1957722088"/>
      </p:ext>
    </p:extLst>
  </p:cSld>
  <p:clrMapOvr>
    <a:masterClrMapping/>
  </p:clrMapOvr>
  <p:timing>
    <p:tnLst>
      <p:par>
        <p:cTn id="1" dur="indefinite" restart="never" nodeType="tmRoot"/>
      </p:par>
    </p:tnLst>
  </p:timing>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103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7" name="Content Placeholder 2"/>
          <p:cNvSpPr>
            <a:spLocks noGrp="1"/>
          </p:cNvSpPr>
          <p:nvPr>
            <p:ph idx="10" hasCustomPrompt="1"/>
          </p:nvPr>
        </p:nvSpPr>
        <p:spPr>
          <a:xfrm>
            <a:off x="46299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xmlns="" val="753203498"/>
      </p:ext>
    </p:extLst>
  </p:cSld>
  <p:clrMapOvr>
    <a:masterClrMapping/>
  </p:clrMapOvr>
  <p:transition spd="med">
    <p:wipe dir="r"/>
  </p:transition>
  <p:timing>
    <p:tnLst>
      <p:par>
        <p:cTn id="1" dur="indefinite" restart="never" nodeType="tmRoot"/>
      </p:par>
    </p:tn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p14="http://schemas.microsoft.com/office/powerpoint/2010/main" xmlns="" val="558661239"/>
      </p:ext>
    </p:extLst>
  </p:cSld>
  <p:clrMapOvr>
    <a:masterClrMapping/>
  </p:clrMapOvr>
  <p:transition spd="med">
    <p:wipe dir="r"/>
  </p:transition>
  <p:timing>
    <p:tnLst>
      <p:par>
        <p:cTn id="1" dur="indefinite" restart="never" nodeType="tmRoot"/>
      </p:par>
    </p:tn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screen">
            <a:extLst>
              <a:ext uri="{28A0092B-C50C-407E-A947-70E740481C1C}">
                <a14:useLocalDpi xmlns:a14="http://schemas.microsoft.com/office/drawing/2010/main" xmlns=""/>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452058"/>
            <a:ext cx="8257241" cy="2030671"/>
          </a:xfrm>
        </p:spPr>
        <p:txBody>
          <a:bodyPr anchor="ctr"/>
          <a:lstStyle>
            <a:lvl1pPr algn="l">
              <a:defRPr sz="3200" b="0" baseline="0"/>
            </a:lvl1pPr>
          </a:lstStyle>
          <a:p>
            <a:r>
              <a:rPr lang="en-US" dirty="0" smtClean="0"/>
              <a:t>Click to Edit Section Title</a:t>
            </a:r>
            <a:endParaRPr lang="en-US" dirty="0"/>
          </a:p>
        </p:txBody>
      </p:sp>
    </p:spTree>
    <p:extLst>
      <p:ext uri="{BB962C8B-B14F-4D97-AF65-F5344CB8AC3E}">
        <p14:creationId xmlns:p14="http://schemas.microsoft.com/office/powerpoint/2010/main" xmlns="" val="4058106707"/>
      </p:ext>
    </p:extLst>
  </p:cSld>
  <p:clrMapOvr>
    <a:masterClrMapping/>
  </p:clrMapOvr>
  <p:transition spd="med">
    <p:wipe dir="r"/>
  </p:transition>
  <p:timing>
    <p:tnLst>
      <p:par>
        <p:cTn id="1" dur="indefinite" restart="never" nodeType="tmRoot"/>
      </p:par>
    </p:tn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10"/>
          </p:nvPr>
        </p:nvSpPr>
        <p:spPr>
          <a:xfrm>
            <a:off x="179388" y="6461125"/>
            <a:ext cx="2133600" cy="365125"/>
          </a:xfrm>
          <a:prstGeom prst="rect">
            <a:avLst/>
          </a:prstGeom>
        </p:spPr>
        <p:txBody>
          <a:bodyPr/>
          <a:lstStyle>
            <a:lvl1pPr fontAlgn="auto">
              <a:spcBef>
                <a:spcPts val="0"/>
              </a:spcBef>
              <a:spcAft>
                <a:spcPts val="0"/>
              </a:spcAft>
              <a:defRPr sz="1200">
                <a:latin typeface="+mn-lt"/>
                <a:cs typeface="+mn-cs"/>
              </a:defRPr>
            </a:lvl1pPr>
          </a:lstStyle>
          <a:p>
            <a:pPr>
              <a:defRPr/>
            </a:pPr>
            <a:fld id="{08A447D0-D6A1-43BC-A303-99096FB04495}" type="slidenum">
              <a:rPr lang="en-GB">
                <a:solidFill>
                  <a:srgbClr val="1A1818"/>
                </a:solidFill>
              </a:rPr>
              <a:pPr>
                <a:defRPr/>
              </a:pPr>
              <a:t>‹#›</a:t>
            </a:fld>
            <a:endParaRPr lang="en-GB" dirty="0">
              <a:solidFill>
                <a:srgbClr val="1A1818"/>
              </a:solidFill>
            </a:endParaRPr>
          </a:p>
        </p:txBody>
      </p:sp>
    </p:spTree>
    <p:extLst>
      <p:ext uri="{BB962C8B-B14F-4D97-AF65-F5344CB8AC3E}">
        <p14:creationId xmlns:p14="http://schemas.microsoft.com/office/powerpoint/2010/main" xmlns="" val="2329973291"/>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pPr fontAlgn="base">
              <a:spcBef>
                <a:spcPct val="0"/>
              </a:spcBef>
              <a:spcAft>
                <a:spcPct val="0"/>
              </a:spcAft>
            </a:pPr>
            <a:fld id="{4033F184-77B0-4C92-A2F0-2AB3209CFD9F}" type="datetimeFigureOut">
              <a:rPr lang="en-GB" sz="1600" smtClean="0">
                <a:solidFill>
                  <a:prstClr val="black">
                    <a:tint val="75000"/>
                  </a:prstClr>
                </a:solidFill>
                <a:cs typeface="Arial" pitchFamily="34" charset="0"/>
              </a:rPr>
              <a:pPr fontAlgn="base">
                <a:spcBef>
                  <a:spcPct val="0"/>
                </a:spcBef>
                <a:spcAft>
                  <a:spcPct val="0"/>
                </a:spcAft>
              </a:pPr>
              <a:t>17/04/2017</a:t>
            </a:fld>
            <a:endParaRPr lang="en-GB" sz="1600" dirty="0">
              <a:solidFill>
                <a:prstClr val="black">
                  <a:tint val="75000"/>
                </a:prstClr>
              </a:solidFill>
              <a:cs typeface="Arial"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fontAlgn="base">
              <a:spcBef>
                <a:spcPct val="0"/>
              </a:spcBef>
              <a:spcAft>
                <a:spcPct val="0"/>
              </a:spcAft>
            </a:pPr>
            <a:endParaRPr lang="en-GB" sz="1600" dirty="0">
              <a:solidFill>
                <a:prstClr val="black">
                  <a:tint val="75000"/>
                </a:prstClr>
              </a:solidFill>
              <a:cs typeface="Arial" pitchFamily="34" charset="0"/>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pPr fontAlgn="base">
              <a:spcBef>
                <a:spcPct val="0"/>
              </a:spcBef>
              <a:spcAft>
                <a:spcPct val="0"/>
              </a:spcAft>
            </a:pPr>
            <a:fld id="{039FAAFB-3988-4EAD-AE4B-8639320BCBCD}" type="slidenum">
              <a:rPr lang="en-GB" sz="1600" smtClean="0">
                <a:solidFill>
                  <a:prstClr val="black">
                    <a:tint val="75000"/>
                  </a:prstClr>
                </a:solidFill>
                <a:cs typeface="Arial" pitchFamily="34" charset="0"/>
              </a:rPr>
              <a:pPr fontAlgn="base">
                <a:spcBef>
                  <a:spcPct val="0"/>
                </a:spcBef>
                <a:spcAft>
                  <a:spcPct val="0"/>
                </a:spcAft>
              </a:pPr>
              <a:t>‹#›</a:t>
            </a:fld>
            <a:endParaRPr lang="en-GB" sz="1600" dirty="0">
              <a:solidFill>
                <a:prstClr val="black">
                  <a:tint val="75000"/>
                </a:prstClr>
              </a:solidFill>
              <a:cs typeface="Arial" pitchFamily="34" charset="0"/>
            </a:endParaRPr>
          </a:p>
        </p:txBody>
      </p:sp>
    </p:spTree>
    <p:extLst>
      <p:ext uri="{BB962C8B-B14F-4D97-AF65-F5344CB8AC3E}">
        <p14:creationId xmlns:p14="http://schemas.microsoft.com/office/powerpoint/2010/main" xmlns="" val="615736814"/>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showMasterSp="0" preserve="1">
  <p:cSld name="Title Slide_Icons">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eproHealth_4_icons.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sz="1800"/>
            </a:lvl1pPr>
          </a:lstStyle>
          <a:p>
            <a:r>
              <a:rPr lang="en-US" smtClean="0"/>
              <a:t>Click to edit Master subtitle style</a:t>
            </a:r>
            <a:endParaRPr lang="en-US" dirty="0"/>
          </a:p>
        </p:txBody>
      </p:sp>
    </p:spTree>
    <p:extLst>
      <p:ext uri="{BB962C8B-B14F-4D97-AF65-F5344CB8AC3E}">
        <p14:creationId xmlns:p14="http://schemas.microsoft.com/office/powerpoint/2010/main" xmlns="" val="360243294"/>
      </p:ext>
    </p:extLst>
  </p:cSld>
  <p:clrMapOvr>
    <a:masterClrMapping/>
  </p:clrMapOvr>
  <p:transition spd="med">
    <p:wipe dir="r"/>
  </p:transition>
  <p:timing>
    <p:tnLst>
      <p:par>
        <p:cTn id="1" dur="indefinite" restart="never" nodeType="tmRoot"/>
      </p:par>
    </p:tn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showMasterSp="0" preserve="1">
  <p:cSld name="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p14="http://schemas.microsoft.com/office/powerpoint/2010/main" xmlns="" val="2256865605"/>
      </p:ext>
    </p:extLst>
  </p:cSld>
  <p:clrMapOvr>
    <a:masterClrMapping/>
  </p:clrMapOvr>
  <p:transition spd="med">
    <p:wipe dir="r"/>
  </p:transition>
  <p:timing>
    <p:tnLst>
      <p:par>
        <p:cTn id="1" dur="indefinite" restart="never" nodeType="tmRoot"/>
      </p:par>
    </p:tn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showMasterSp="0" preserve="1">
  <p:cSld name="1_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p14="http://schemas.microsoft.com/office/powerpoint/2010/main" xmlns="" val="2030202334"/>
      </p:ext>
    </p:extLst>
  </p:cSld>
  <p:clrMapOvr>
    <a:masterClrMapping/>
  </p:clrMapOvr>
  <p:transition spd="med">
    <p:wipe dir="r"/>
  </p:transition>
  <p:timing>
    <p:tnLst>
      <p:par>
        <p:cTn id="1" dur="indefinite" restart="never" nodeType="tmRoot"/>
      </p:par>
    </p:tnLst>
  </p:timing>
</p:sldLayout>
</file>

<file path=ppt/slideLayouts/slideLayout178.xml><?xml version="1.0" encoding="utf-8"?>
<p:sldLayout xmlns:a="http://schemas.openxmlformats.org/drawingml/2006/main" xmlns:r="http://schemas.openxmlformats.org/officeDocument/2006/relationships" xmlns:p="http://schemas.openxmlformats.org/presentationml/2006/main" showMasterSp="0" preserve="1">
  <p:cSld name="Title Slide_Conception">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6" name="Picture 5" descr="ReproHealth_Conception.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p14="http://schemas.microsoft.com/office/powerpoint/2010/main" xmlns="" val="2759897394"/>
      </p:ext>
    </p:extLst>
  </p:cSld>
  <p:clrMapOvr>
    <a:masterClrMapping/>
  </p:clrMapOvr>
  <p:transition spd="med">
    <p:wipe dir="r"/>
  </p:transition>
  <p:timing>
    <p:tnLst>
      <p:par>
        <p:cTn id="1" dur="indefinite" restart="never" nodeType="tmRoot"/>
      </p:par>
    </p:tnLst>
  </p:timing>
</p:sldLayout>
</file>

<file path=ppt/slideLayouts/slideLayout179.xml><?xml version="1.0" encoding="utf-8"?>
<p:sldLayout xmlns:a="http://schemas.openxmlformats.org/drawingml/2006/main" xmlns:r="http://schemas.openxmlformats.org/officeDocument/2006/relationships" xmlns:p="http://schemas.openxmlformats.org/presentationml/2006/main" showMasterSp="0" preserve="1">
  <p:cSld name="Title Slide_Inherited-Disease">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Inherited-disease-01.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p14="http://schemas.microsoft.com/office/powerpoint/2010/main" xmlns="" val="311592284"/>
      </p:ext>
    </p:extLst>
  </p:cSld>
  <p:clrMapOvr>
    <a:masterClrMapping/>
  </p:clrMapOvr>
  <p:transition spd="med">
    <p:wipe dir="r"/>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558661239"/>
      </p:ext>
    </p:extLst>
  </p:cSld>
  <p:clrMapOvr>
    <a:masterClrMapping/>
  </p:clrMapOvr>
  <p:transition spd="med">
    <p:wipe dir="r"/>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showMasterSp="0" preserve="1">
  <p:cSld name="Title Slide_Verifi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Verifi_Backgrounds_Woman.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4" name="Picture 3" descr="VERIFI_LOGO_2C_RGB.png"/>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9" name="Straight Connector 8"/>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p14="http://schemas.microsoft.com/office/powerpoint/2010/main" xmlns="" val="212543760"/>
      </p:ext>
    </p:extLst>
  </p:cSld>
  <p:clrMapOvr>
    <a:masterClrMapping/>
  </p:clrMapOvr>
  <p:transition spd="med">
    <p:wipe dir="r"/>
  </p:transition>
  <p:timing>
    <p:tnLst>
      <p:par>
        <p:cTn id="1" dur="indefinite" restart="never" nodeType="tmRoot"/>
      </p:par>
    </p:tn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showMasterSp="0" preserve="1">
  <p:cSld name="Title Slide_Verifi_02">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Two_Women.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p14="http://schemas.microsoft.com/office/powerpoint/2010/main" xmlns="" val="2574799691"/>
      </p:ext>
    </p:extLst>
  </p:cSld>
  <p:clrMapOvr>
    <a:masterClrMapping/>
  </p:clrMapOvr>
  <p:transition spd="med">
    <p:wipe dir="r"/>
  </p:transition>
  <p:timing>
    <p:tnLst>
      <p:par>
        <p:cTn id="1" dur="indefinite" restart="never" nodeType="tmRoot"/>
      </p:par>
    </p:tnLst>
  </p:timing>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preserve="1">
  <p:cSld name="Title Slide_Verifi_03">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Woman_and_Man.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p14="http://schemas.microsoft.com/office/powerpoint/2010/main" xmlns="" val="3794837984"/>
      </p:ext>
    </p:extLst>
  </p:cSld>
  <p:clrMapOvr>
    <a:masterClrMapping/>
  </p:clrMapOvr>
  <p:transition spd="med">
    <p:wipe dir="r"/>
  </p:transition>
  <p:timing>
    <p:tnLst>
      <p:par>
        <p:cTn id="1" dur="indefinite" restart="never" nodeType="tmRoot"/>
      </p:par>
    </p:tn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p:cSld name="Title and Content_IVF">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4" name="Picture 3" descr="1_RPH_Icons_IVF.png"/>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p:nvPicPr>
        <p:blipFill>
          <a:blip r:embed="rId3"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p:nvPicPr>
        <p:blipFill>
          <a:blip r:embed="rId4"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png"/>
          <p:cNvPicPr>
            <a:picLocks noChangeAspect="1"/>
          </p:cNvPicPr>
          <p:nvPr/>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778870706"/>
      </p:ext>
    </p:extLst>
  </p:cSld>
  <p:clrMapOvr>
    <a:masterClrMapping/>
  </p:clrMapOvr>
  <p:transition spd="med">
    <p:wipe dir="r"/>
  </p:transition>
  <p:timing>
    <p:tnLst>
      <p:par>
        <p:cTn id="1" dur="indefinite" restart="never" nodeType="tmRoot"/>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p:cSld name="Title and Content_RGH">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p:cSld name="3_Title and Content_Inherited-Disease">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p:cSld name="Title and Content_1">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p14="http://schemas.microsoft.com/office/powerpoint/2010/main" xmlns="" val="2931891213"/>
      </p:ext>
    </p:extLst>
  </p:cSld>
  <p:clrMapOvr>
    <a:masterClrMapping/>
  </p:clrMapOvr>
  <p:transition spd="med">
    <p:wipe dir="r"/>
  </p:transition>
  <p:timing>
    <p:tnLst>
      <p:par>
        <p:cTn id="1" dur="indefinite" restart="never" nodeType="tmRoot"/>
      </p:par>
    </p:tnLst>
  </p:timing>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p:cSld name="Title and Content_2">
    <p:spTree>
      <p:nvGrpSpPr>
        <p:cNvPr id="1" name=""/>
        <p:cNvGrpSpPr/>
        <p:nvPr/>
      </p:nvGrpSpPr>
      <p:grpSpPr>
        <a:xfrm>
          <a:off x="0" y="0"/>
          <a:ext cx="0" cy="0"/>
          <a:chOff x="0" y="0"/>
          <a:chExt cx="0" cy="0"/>
        </a:xfrm>
      </p:grpSpPr>
      <p:sp>
        <p:nvSpPr>
          <p:cNvPr id="3" name="Content Placeholder 2"/>
          <p:cNvSpPr>
            <a:spLocks noGrp="1"/>
          </p:cNvSpPr>
          <p:nvPr>
            <p:ph idx="1"/>
          </p:nvPr>
        </p:nvSpPr>
        <p:spPr>
          <a:xfrm>
            <a:off x="2103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7" name="Content Placeholder 2"/>
          <p:cNvSpPr>
            <a:spLocks noGrp="1"/>
          </p:cNvSpPr>
          <p:nvPr>
            <p:ph idx="10"/>
          </p:nvPr>
        </p:nvSpPr>
        <p:spPr>
          <a:xfrm>
            <a:off x="46299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xmlns="" val="753203498"/>
      </p:ext>
    </p:extLst>
  </p:cSld>
  <p:clrMapOvr>
    <a:masterClrMapping/>
  </p:clrMapOvr>
  <p:transition spd="med">
    <p:wipe dir="r"/>
  </p:transition>
  <p:timing>
    <p:tnLst>
      <p:par>
        <p:cTn id="1" dur="indefinite" restart="never" nodeType="tmRoot"/>
      </p:par>
    </p:tn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p14="http://schemas.microsoft.com/office/powerpoint/2010/main" xmlns="" val="558661239"/>
      </p:ext>
    </p:extLst>
  </p:cSld>
  <p:clrMapOvr>
    <a:masterClrMapping/>
  </p:clrMapOvr>
  <p:transition spd="med">
    <p:wipe dir="r"/>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558661239"/>
      </p:ext>
    </p:extLst>
  </p:cSld>
  <p:clrMapOvr>
    <a:masterClrMapping/>
  </p:clrMapOvr>
  <p:transition spd="med">
    <p:wipe dir="r"/>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p:cSld name="Section Slide">
    <p:spTree>
      <p:nvGrpSpPr>
        <p:cNvPr id="1" name=""/>
        <p:cNvGrpSpPr/>
        <p:nvPr/>
      </p:nvGrpSpPr>
      <p:grpSpPr>
        <a:xfrm>
          <a:off x="0" y="0"/>
          <a:ext cx="0" cy="0"/>
          <a:chOff x="0" y="0"/>
          <a:chExt cx="0" cy="0"/>
        </a:xfrm>
      </p:grpSpPr>
      <p:pic>
        <p:nvPicPr>
          <p:cNvPr id="9" name="Picture 8"/>
          <p:cNvPicPr>
            <a:picLocks noChangeAspect="1"/>
          </p:cNvPicPr>
          <p:nvPr/>
        </p:nvPicPr>
        <p:blipFill>
          <a:blip r:embed="rId2" cstate="screen">
            <a:extLst>
              <a:ext uri="{28A0092B-C50C-407E-A947-70E740481C1C}">
                <a14:useLocalDpi xmlns:a14="http://schemas.microsoft.com/office/drawing/2010/main" xmlns=""/>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554038"/>
            <a:ext cx="8257241" cy="2330450"/>
          </a:xfrm>
        </p:spPr>
        <p:txBody>
          <a:bodyPr anchor="t"/>
          <a:lstStyle>
            <a:lvl1pPr algn="l">
              <a:defRPr sz="3200" b="0" baseline="0"/>
            </a:lvl1pPr>
          </a:lstStyle>
          <a:p>
            <a:r>
              <a:rPr lang="en-US" dirty="0" smtClean="0"/>
              <a:t>Click to edit section title</a:t>
            </a:r>
            <a:endParaRPr lang="en-US" dirty="0"/>
          </a:p>
        </p:txBody>
      </p:sp>
    </p:spTree>
    <p:extLst>
      <p:ext uri="{BB962C8B-B14F-4D97-AF65-F5344CB8AC3E}">
        <p14:creationId xmlns:p14="http://schemas.microsoft.com/office/powerpoint/2010/main" xmlns="" val="4058106707"/>
      </p:ext>
    </p:extLst>
  </p:cSld>
  <p:clrMapOvr>
    <a:masterClrMapping/>
  </p:clrMapOvr>
  <p:transition spd="med">
    <p:wipe dir="r"/>
  </p:transition>
  <p:timing>
    <p:tnLst>
      <p:par>
        <p:cTn id="1" dur="indefinite" restart="never" nodeType="tmRoot"/>
      </p:par>
    </p:tn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pPr fontAlgn="base">
              <a:spcBef>
                <a:spcPct val="0"/>
              </a:spcBef>
              <a:spcAft>
                <a:spcPct val="0"/>
              </a:spcAft>
            </a:pPr>
            <a:fld id="{4033F184-77B0-4C92-A2F0-2AB3209CFD9F}" type="datetimeFigureOut">
              <a:rPr lang="en-GB" smtClean="0">
                <a:solidFill>
                  <a:prstClr val="black">
                    <a:tint val="75000"/>
                  </a:prstClr>
                </a:solidFill>
                <a:cs typeface="Arial" pitchFamily="34" charset="0"/>
              </a:rPr>
              <a:pPr fontAlgn="base">
                <a:spcBef>
                  <a:spcPct val="0"/>
                </a:spcBef>
                <a:spcAft>
                  <a:spcPct val="0"/>
                </a:spcAft>
              </a:pPr>
              <a:t>17/04/2017</a:t>
            </a:fld>
            <a:endParaRPr lang="en-GB">
              <a:solidFill>
                <a:prstClr val="black">
                  <a:tint val="75000"/>
                </a:prstClr>
              </a:solidFill>
              <a:cs typeface="Arial"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fontAlgn="base">
              <a:spcBef>
                <a:spcPct val="0"/>
              </a:spcBef>
              <a:spcAft>
                <a:spcPct val="0"/>
              </a:spcAft>
            </a:pPr>
            <a:endParaRPr lang="en-GB">
              <a:solidFill>
                <a:prstClr val="black">
                  <a:tint val="75000"/>
                </a:prstClr>
              </a:solidFill>
              <a:cs typeface="Arial" pitchFamily="34" charset="0"/>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pPr fontAlgn="base">
              <a:spcBef>
                <a:spcPct val="0"/>
              </a:spcBef>
              <a:spcAft>
                <a:spcPct val="0"/>
              </a:spcAft>
            </a:pPr>
            <a:fld id="{039FAAFB-3988-4EAD-AE4B-8639320BCBCD}" type="slidenum">
              <a:rPr lang="en-GB" smtClean="0">
                <a:solidFill>
                  <a:prstClr val="black">
                    <a:tint val="75000"/>
                  </a:prstClr>
                </a:solidFill>
                <a:cs typeface="Arial" pitchFamily="34" charset="0"/>
              </a:rPr>
              <a:pPr fontAlgn="base">
                <a:spcBef>
                  <a:spcPct val="0"/>
                </a:spcBef>
                <a:spcAft>
                  <a:spcPct val="0"/>
                </a:spcAft>
              </a:pPr>
              <a:t>‹#›</a:t>
            </a:fld>
            <a:endParaRPr lang="en-GB">
              <a:solidFill>
                <a:prstClr val="black">
                  <a:tint val="75000"/>
                </a:prstClr>
              </a:solidFill>
              <a:cs typeface="Arial" pitchFamily="34" charset="0"/>
            </a:endParaRPr>
          </a:p>
        </p:txBody>
      </p:sp>
    </p:spTree>
    <p:extLst>
      <p:ext uri="{BB962C8B-B14F-4D97-AF65-F5344CB8AC3E}">
        <p14:creationId xmlns="" xmlns:p14="http://schemas.microsoft.com/office/powerpoint/2010/main" val="808103316"/>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10"/>
          </p:nvPr>
        </p:nvSpPr>
        <p:spPr>
          <a:xfrm>
            <a:off x="179388" y="6461125"/>
            <a:ext cx="2133600" cy="365125"/>
          </a:xfrm>
          <a:prstGeom prst="rect">
            <a:avLst/>
          </a:prstGeom>
        </p:spPr>
        <p:txBody>
          <a:bodyPr/>
          <a:lstStyle>
            <a:lvl1pPr fontAlgn="auto">
              <a:spcBef>
                <a:spcPts val="0"/>
              </a:spcBef>
              <a:spcAft>
                <a:spcPts val="0"/>
              </a:spcAft>
              <a:defRPr sz="1200">
                <a:latin typeface="+mn-lt"/>
                <a:cs typeface="+mn-cs"/>
              </a:defRPr>
            </a:lvl1pPr>
          </a:lstStyle>
          <a:p>
            <a:pPr>
              <a:defRPr/>
            </a:pPr>
            <a:fld id="{08A447D0-D6A1-43BC-A303-99096FB04495}" type="slidenum">
              <a:rPr lang="en-GB">
                <a:solidFill>
                  <a:srgbClr val="4D4D4F"/>
                </a:solidFill>
              </a:rPr>
              <a:pPr>
                <a:defRPr/>
              </a:pPr>
              <a:t>‹#›</a:t>
            </a:fld>
            <a:endParaRPr lang="en-GB">
              <a:solidFill>
                <a:srgbClr val="4D4D4F"/>
              </a:solidFill>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8" name="Footer Placeholder 7"/>
          <p:cNvSpPr>
            <a:spLocks noGrp="1"/>
          </p:cNvSpPr>
          <p:nvPr>
            <p:ph type="ftr" sz="quarter" idx="11"/>
          </p:nvPr>
        </p:nvSpPr>
        <p:spPr/>
        <p:txBody>
          <a:bodyPr/>
          <a:lstStyle/>
          <a:p>
            <a:endParaRPr lang="en-GB">
              <a:solidFill>
                <a:prstClr val="black">
                  <a:tint val="75000"/>
                </a:prstClr>
              </a:solidFill>
            </a:endParaRPr>
          </a:p>
        </p:txBody>
      </p:sp>
      <p:sp>
        <p:nvSpPr>
          <p:cNvPr id="9" name="Slide Number Placeholder 8"/>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4" name="Footer Placeholder 3"/>
          <p:cNvSpPr>
            <a:spLocks noGrp="1"/>
          </p:cNvSpPr>
          <p:nvPr>
            <p:ph type="ftr" sz="quarter" idx="11"/>
          </p:nvPr>
        </p:nvSpPr>
        <p:spPr/>
        <p:txBody>
          <a:bodyPr/>
          <a:lstStyle/>
          <a:p>
            <a:endParaRPr lang="en-GB">
              <a:solidFill>
                <a:prstClr val="black">
                  <a:tint val="75000"/>
                </a:prstClr>
              </a:solidFill>
            </a:endParaRPr>
          </a:p>
        </p:txBody>
      </p:sp>
      <p:sp>
        <p:nvSpPr>
          <p:cNvPr id="5" name="Slide Number Placeholder 4"/>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3088628102"/>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3" name="Footer Placeholder 2"/>
          <p:cNvSpPr>
            <a:spLocks noGrp="1"/>
          </p:cNvSpPr>
          <p:nvPr>
            <p:ph type="ftr" sz="quarter" idx="11"/>
          </p:nvPr>
        </p:nvSpPr>
        <p:spPr/>
        <p:txBody>
          <a:bodyPr/>
          <a:lstStyle/>
          <a:p>
            <a:endParaRPr lang="en-GB">
              <a:solidFill>
                <a:prstClr val="black">
                  <a:tint val="75000"/>
                </a:prstClr>
              </a:solidFill>
            </a:endParaRPr>
          </a:p>
        </p:txBody>
      </p:sp>
      <p:sp>
        <p:nvSpPr>
          <p:cNvPr id="4" name="Slide Number Placeholder 3"/>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showMasterSp="0" userDrawn="1">
  <p:cSld name="1_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prstClr val="black"/>
              </a:solidFill>
              <a:latin typeface="Arial"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r>
              <a:rPr lang="en-US" sz="600" dirty="0" smtClean="0">
                <a:solidFill>
                  <a:prstClr val="black"/>
                </a:solidFill>
                <a:latin typeface="Arial" charset="0"/>
              </a:rPr>
              <a:t>© 2014 Illumina, Inc. All rights reserved.</a:t>
            </a:r>
          </a:p>
          <a:p>
            <a:r>
              <a:rPr lang="en-US" sz="600" dirty="0" smtClean="0">
                <a:solidFill>
                  <a:prstClr val="black"/>
                </a:solidFill>
                <a:latin typeface="Arial"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prstClr val="black"/>
              </a:solidFill>
              <a:latin typeface="Arial" charset="0"/>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030202334"/>
      </p:ext>
    </p:extLst>
  </p:cSld>
  <p:clrMapOvr>
    <a:masterClrMapping/>
  </p:clrMapOvr>
  <p:transition spd="med">
    <p:wipe dir="r"/>
  </p:transition>
  <p:timing>
    <p:tnLst>
      <p:par>
        <p:cTn id="1" dur="indefinite" restart="never" nodeType="tmRoot"/>
      </p:par>
    </p:tnLst>
  </p:timing>
</p:sldLayout>
</file>

<file path=ppt/slideLayouts/slideLayout206.xml><?xml version="1.0" encoding="utf-8"?>
<p:sldLayout xmlns:a="http://schemas.openxmlformats.org/drawingml/2006/main" xmlns:r="http://schemas.openxmlformats.org/officeDocument/2006/relationships" xmlns:p="http://schemas.openxmlformats.org/presentationml/2006/main" userDrawn="1">
  <p:cSld name="Title and Content_2">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103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7" name="Content Placeholder 2"/>
          <p:cNvSpPr>
            <a:spLocks noGrp="1"/>
          </p:cNvSpPr>
          <p:nvPr>
            <p:ph idx="10" hasCustomPrompt="1"/>
          </p:nvPr>
        </p:nvSpPr>
        <p:spPr>
          <a:xfrm>
            <a:off x="46299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 xmlns:p14="http://schemas.microsoft.com/office/powerpoint/2010/main" val="753203498"/>
      </p:ext>
    </p:extLst>
  </p:cSld>
  <p:clrMapOvr>
    <a:masterClrMapping/>
  </p:clrMapOvr>
  <p:transition spd="med">
    <p:wipe dir="r"/>
  </p:transition>
  <p:timing>
    <p:tnLst>
      <p:par>
        <p:cTn id="1" dur="indefinite" restart="never" nodeType="tmRoot"/>
      </p:par>
    </p:tnLst>
  </p:timing>
</p:sldLayout>
</file>

<file path=ppt/slideLayouts/slideLayout207.xml><?xml version="1.0" encoding="utf-8"?>
<p:sldLayout xmlns:a="http://schemas.openxmlformats.org/drawingml/2006/main" xmlns:r="http://schemas.openxmlformats.org/officeDocument/2006/relationships" xmlns:p="http://schemas.openxmlformats.org/presentationml/2006/main" userDrawn="1">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screen">
            <a:extLst>
              <a:ext uri="{28A0092B-C50C-407E-A947-70E740481C1C}">
                <a14:useLocalDpi xmlns="" xmlns:a14="http://schemas.microsoft.com/office/drawing/2010/main"/>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452058"/>
            <a:ext cx="8257241" cy="2030671"/>
          </a:xfrm>
        </p:spPr>
        <p:txBody>
          <a:bodyPr anchor="ctr"/>
          <a:lstStyle>
            <a:lvl1pPr algn="l">
              <a:defRPr sz="3200" b="0" baseline="0"/>
            </a:lvl1pPr>
          </a:lstStyle>
          <a:p>
            <a:r>
              <a:rPr lang="en-US" dirty="0" smtClean="0"/>
              <a:t>Click to Edit Section Title</a:t>
            </a:r>
            <a:endParaRPr lang="en-US" dirty="0"/>
          </a:p>
        </p:txBody>
      </p:sp>
    </p:spTree>
    <p:extLst>
      <p:ext uri="{BB962C8B-B14F-4D97-AF65-F5344CB8AC3E}">
        <p14:creationId xmlns="" xmlns:p14="http://schemas.microsoft.com/office/powerpoint/2010/main" val="4058106707"/>
      </p:ext>
    </p:extLst>
  </p:cSld>
  <p:clrMapOvr>
    <a:masterClrMapping/>
  </p:clrMapOvr>
  <p:transition spd="med">
    <p:wipe dir="r"/>
  </p:transition>
  <p:timing>
    <p:tnLst>
      <p:par>
        <p:cTn id="1" dur="indefinite" restart="never" nodeType="tmRoot"/>
      </p:par>
    </p:tnLst>
  </p:timing>
</p:sldLayout>
</file>

<file path=ppt/slideLayouts/slideLayout208.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 xmlns:p14="http://schemas.microsoft.com/office/powerpoint/2010/main" val="2931891213"/>
      </p:ext>
    </p:extLst>
  </p:cSld>
  <p:clrMapOvr>
    <a:masterClrMapping/>
  </p:clrMapOvr>
  <p:transition spd="med">
    <p:wipe dir="r"/>
  </p:transition>
  <p:timing>
    <p:tnLst>
      <p:par>
        <p:cTn id="1" dur="indefinite" restart="never" nodeType="tmRoot"/>
      </p:par>
    </p:tnLst>
  </p:timing>
</p:sldLayout>
</file>

<file path=ppt/slideLayouts/slideLayout20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4039589111"/>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8" name="Footer Placeholder 7"/>
          <p:cNvSpPr>
            <a:spLocks noGrp="1"/>
          </p:cNvSpPr>
          <p:nvPr>
            <p:ph type="ftr" sz="quarter" idx="11"/>
          </p:nvPr>
        </p:nvSpPr>
        <p:spPr/>
        <p:txBody>
          <a:bodyPr/>
          <a:lstStyle/>
          <a:p>
            <a:endParaRPr lang="en-GB">
              <a:solidFill>
                <a:prstClr val="black">
                  <a:tint val="75000"/>
                </a:prstClr>
              </a:solidFill>
            </a:endParaRPr>
          </a:p>
        </p:txBody>
      </p:sp>
      <p:sp>
        <p:nvSpPr>
          <p:cNvPr id="9" name="Slide Number Placeholder 8"/>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4" name="Footer Placeholder 3"/>
          <p:cNvSpPr>
            <a:spLocks noGrp="1"/>
          </p:cNvSpPr>
          <p:nvPr>
            <p:ph type="ftr" sz="quarter" idx="11"/>
          </p:nvPr>
        </p:nvSpPr>
        <p:spPr/>
        <p:txBody>
          <a:bodyPr/>
          <a:lstStyle/>
          <a:p>
            <a:endParaRPr lang="en-GB">
              <a:solidFill>
                <a:prstClr val="black">
                  <a:tint val="75000"/>
                </a:prstClr>
              </a:solidFill>
            </a:endParaRPr>
          </a:p>
        </p:txBody>
      </p:sp>
      <p:sp>
        <p:nvSpPr>
          <p:cNvPr id="5" name="Slide Number Placeholder 4"/>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3" name="Footer Placeholder 2"/>
          <p:cNvSpPr>
            <a:spLocks noGrp="1"/>
          </p:cNvSpPr>
          <p:nvPr>
            <p:ph type="ftr" sz="quarter" idx="11"/>
          </p:nvPr>
        </p:nvSpPr>
        <p:spPr/>
        <p:txBody>
          <a:bodyPr/>
          <a:lstStyle/>
          <a:p>
            <a:endParaRPr lang="en-GB">
              <a:solidFill>
                <a:prstClr val="black">
                  <a:tint val="75000"/>
                </a:prstClr>
              </a:solidFill>
            </a:endParaRPr>
          </a:p>
        </p:txBody>
      </p:sp>
      <p:sp>
        <p:nvSpPr>
          <p:cNvPr id="4" name="Slide Number Placeholder 3"/>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1583610578"/>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showMasterSp="0" userDrawn="1">
  <p:cSld name="1_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prstClr val="black"/>
              </a:solidFill>
              <a:latin typeface="Arial"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r>
              <a:rPr lang="en-US" sz="600" dirty="0" smtClean="0">
                <a:solidFill>
                  <a:prstClr val="black"/>
                </a:solidFill>
                <a:latin typeface="Arial" charset="0"/>
              </a:rPr>
              <a:t>© 2014 Illumina, Inc. All rights reserved.</a:t>
            </a:r>
          </a:p>
          <a:p>
            <a:r>
              <a:rPr lang="en-US" sz="600" dirty="0" smtClean="0">
                <a:solidFill>
                  <a:prstClr val="black"/>
                </a:solidFill>
                <a:latin typeface="Arial"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prstClr val="black"/>
              </a:solidFill>
              <a:latin typeface="Arial" charset="0"/>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030202334"/>
      </p:ext>
    </p:extLst>
  </p:cSld>
  <p:clrMapOvr>
    <a:masterClrMapping/>
  </p:clrMapOvr>
  <p:transition spd="med">
    <p:wipe dir="r"/>
  </p:transition>
  <p:timing>
    <p:tnLst>
      <p:par>
        <p:cTn id="1" dur="indefinite" restart="never" nodeType="tmRoot"/>
      </p:par>
    </p:tnLst>
  </p:timing>
</p:sldLayout>
</file>

<file path=ppt/slideLayouts/slideLayout221.xml><?xml version="1.0" encoding="utf-8"?>
<p:sldLayout xmlns:a="http://schemas.openxmlformats.org/drawingml/2006/main" xmlns:r="http://schemas.openxmlformats.org/officeDocument/2006/relationships" xmlns:p="http://schemas.openxmlformats.org/presentationml/2006/main" userDrawn="1">
  <p:cSld name="Title and Content_2">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103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7" name="Content Placeholder 2"/>
          <p:cNvSpPr>
            <a:spLocks noGrp="1"/>
          </p:cNvSpPr>
          <p:nvPr>
            <p:ph idx="10" hasCustomPrompt="1"/>
          </p:nvPr>
        </p:nvSpPr>
        <p:spPr>
          <a:xfrm>
            <a:off x="46299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 xmlns:p14="http://schemas.microsoft.com/office/powerpoint/2010/main" val="753203498"/>
      </p:ext>
    </p:extLst>
  </p:cSld>
  <p:clrMapOvr>
    <a:masterClrMapping/>
  </p:clrMapOvr>
  <p:transition spd="med">
    <p:wipe dir="r"/>
  </p:transition>
  <p:timing>
    <p:tnLst>
      <p:par>
        <p:cTn id="1" dur="indefinite" restart="never" nodeType="tmRoot"/>
      </p:par>
    </p:tnLst>
  </p:timing>
</p:sldLayout>
</file>

<file path=ppt/slideLayouts/slideLayout222.xml><?xml version="1.0" encoding="utf-8"?>
<p:sldLayout xmlns:a="http://schemas.openxmlformats.org/drawingml/2006/main" xmlns:r="http://schemas.openxmlformats.org/officeDocument/2006/relationships" xmlns:p="http://schemas.openxmlformats.org/presentationml/2006/main" userDrawn="1">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screen">
            <a:extLst>
              <a:ext uri="{28A0092B-C50C-407E-A947-70E740481C1C}">
                <a14:useLocalDpi xmlns="" xmlns:a14="http://schemas.microsoft.com/office/drawing/2010/main"/>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452058"/>
            <a:ext cx="8257241" cy="2030671"/>
          </a:xfrm>
        </p:spPr>
        <p:txBody>
          <a:bodyPr anchor="ctr"/>
          <a:lstStyle>
            <a:lvl1pPr algn="l">
              <a:defRPr sz="3200" b="0" baseline="0"/>
            </a:lvl1pPr>
          </a:lstStyle>
          <a:p>
            <a:r>
              <a:rPr lang="en-US" dirty="0" smtClean="0"/>
              <a:t>Click to Edit Section Title</a:t>
            </a:r>
            <a:endParaRPr lang="en-US" dirty="0"/>
          </a:p>
        </p:txBody>
      </p:sp>
    </p:spTree>
    <p:extLst>
      <p:ext uri="{BB962C8B-B14F-4D97-AF65-F5344CB8AC3E}">
        <p14:creationId xmlns="" xmlns:p14="http://schemas.microsoft.com/office/powerpoint/2010/main" val="4058106707"/>
      </p:ext>
    </p:extLst>
  </p:cSld>
  <p:clrMapOvr>
    <a:masterClrMapping/>
  </p:clrMapOvr>
  <p:transition spd="med">
    <p:wipe dir="r"/>
  </p:transition>
  <p:timing>
    <p:tnLst>
      <p:par>
        <p:cTn id="1" dur="indefinite" restart="never" nodeType="tmRoot"/>
      </p:par>
    </p:tnLst>
  </p:timing>
</p:sldLayout>
</file>

<file path=ppt/slideLayouts/slideLayout223.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 xmlns:p14="http://schemas.microsoft.com/office/powerpoint/2010/main" val="2931891213"/>
      </p:ext>
    </p:extLst>
  </p:cSld>
  <p:clrMapOvr>
    <a:masterClrMapping/>
  </p:clrMapOvr>
  <p:transition spd="med">
    <p:wipe dir="r"/>
  </p:transition>
  <p:timing>
    <p:tnLst>
      <p:par>
        <p:cTn id="1" dur="indefinite" restart="never" nodeType="tmRoot"/>
      </p:par>
    </p:tnLst>
  </p:timing>
</p:sldLayout>
</file>

<file path=ppt/slideLayouts/slideLayout2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8" name="Footer Placeholder 7"/>
          <p:cNvSpPr>
            <a:spLocks noGrp="1"/>
          </p:cNvSpPr>
          <p:nvPr>
            <p:ph type="ftr" sz="quarter" idx="11"/>
          </p:nvPr>
        </p:nvSpPr>
        <p:spPr/>
        <p:txBody>
          <a:bodyPr/>
          <a:lstStyle/>
          <a:p>
            <a:endParaRPr lang="en-GB">
              <a:solidFill>
                <a:prstClr val="black">
                  <a:tint val="75000"/>
                </a:prstClr>
              </a:solidFill>
            </a:endParaRPr>
          </a:p>
        </p:txBody>
      </p:sp>
      <p:sp>
        <p:nvSpPr>
          <p:cNvPr id="9" name="Slide Number Placeholder 8"/>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4" name="Footer Placeholder 3"/>
          <p:cNvSpPr>
            <a:spLocks noGrp="1"/>
          </p:cNvSpPr>
          <p:nvPr>
            <p:ph type="ftr" sz="quarter" idx="11"/>
          </p:nvPr>
        </p:nvSpPr>
        <p:spPr/>
        <p:txBody>
          <a:bodyPr/>
          <a:lstStyle/>
          <a:p>
            <a:endParaRPr lang="en-GB">
              <a:solidFill>
                <a:prstClr val="black">
                  <a:tint val="75000"/>
                </a:prstClr>
              </a:solidFill>
            </a:endParaRPr>
          </a:p>
        </p:txBody>
      </p:sp>
      <p:sp>
        <p:nvSpPr>
          <p:cNvPr id="5" name="Slide Number Placeholder 4"/>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2165734385"/>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3" name="Footer Placeholder 2"/>
          <p:cNvSpPr>
            <a:spLocks noGrp="1"/>
          </p:cNvSpPr>
          <p:nvPr>
            <p:ph type="ftr" sz="quarter" idx="11"/>
          </p:nvPr>
        </p:nvSpPr>
        <p:spPr/>
        <p:txBody>
          <a:bodyPr/>
          <a:lstStyle/>
          <a:p>
            <a:endParaRPr lang="en-GB">
              <a:solidFill>
                <a:prstClr val="black">
                  <a:tint val="75000"/>
                </a:prstClr>
              </a:solidFill>
            </a:endParaRPr>
          </a:p>
        </p:txBody>
      </p:sp>
      <p:sp>
        <p:nvSpPr>
          <p:cNvPr id="4" name="Slide Number Placeholder 3"/>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showMasterSp="0" userDrawn="1">
  <p:cSld name="1_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prstClr val="black"/>
              </a:solidFill>
              <a:latin typeface="Arial" charset="0"/>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r>
              <a:rPr lang="en-US" sz="600" dirty="0" smtClean="0">
                <a:solidFill>
                  <a:prstClr val="black"/>
                </a:solidFill>
                <a:latin typeface="Arial" charset="0"/>
              </a:rPr>
              <a:t>© 2014 Illumina, Inc. All rights reserved.</a:t>
            </a:r>
          </a:p>
          <a:p>
            <a:r>
              <a:rPr lang="en-US" sz="600" dirty="0" smtClean="0">
                <a:solidFill>
                  <a:prstClr val="black"/>
                </a:solidFill>
                <a:latin typeface="Arial" charset="0"/>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prstClr val="black"/>
              </a:solidFill>
              <a:latin typeface="Arial" charset="0"/>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030202334"/>
      </p:ext>
    </p:extLst>
  </p:cSld>
  <p:clrMapOvr>
    <a:masterClrMapping/>
  </p:clrMapOvr>
  <p:transition spd="med">
    <p:wipe dir="r"/>
  </p:transition>
  <p:timing>
    <p:tnLst>
      <p:par>
        <p:cTn id="1" dur="indefinite" restart="never" nodeType="tmRoot"/>
      </p:par>
    </p:tnLst>
  </p:timing>
</p:sldLayout>
</file>

<file path=ppt/slideLayouts/slideLayout236.xml><?xml version="1.0" encoding="utf-8"?>
<p:sldLayout xmlns:a="http://schemas.openxmlformats.org/drawingml/2006/main" xmlns:r="http://schemas.openxmlformats.org/officeDocument/2006/relationships" xmlns:p="http://schemas.openxmlformats.org/presentationml/2006/main" userDrawn="1">
  <p:cSld name="Title and Content_2">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103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7" name="Content Placeholder 2"/>
          <p:cNvSpPr>
            <a:spLocks noGrp="1"/>
          </p:cNvSpPr>
          <p:nvPr>
            <p:ph idx="10" hasCustomPrompt="1"/>
          </p:nvPr>
        </p:nvSpPr>
        <p:spPr>
          <a:xfrm>
            <a:off x="46299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 xmlns:p14="http://schemas.microsoft.com/office/powerpoint/2010/main" val="753203498"/>
      </p:ext>
    </p:extLst>
  </p:cSld>
  <p:clrMapOvr>
    <a:masterClrMapping/>
  </p:clrMapOvr>
  <p:transition spd="med">
    <p:wipe dir="r"/>
  </p:transition>
  <p:timing>
    <p:tnLst>
      <p:par>
        <p:cTn id="1" dur="indefinite" restart="never" nodeType="tmRoot"/>
      </p:par>
    </p:tnLst>
  </p:timing>
</p:sldLayout>
</file>

<file path=ppt/slideLayouts/slideLayout237.xml><?xml version="1.0" encoding="utf-8"?>
<p:sldLayout xmlns:a="http://schemas.openxmlformats.org/drawingml/2006/main" xmlns:r="http://schemas.openxmlformats.org/officeDocument/2006/relationships" xmlns:p="http://schemas.openxmlformats.org/presentationml/2006/main" userDrawn="1">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screen">
            <a:extLst>
              <a:ext uri="{28A0092B-C50C-407E-A947-70E740481C1C}">
                <a14:useLocalDpi xmlns="" xmlns:a14="http://schemas.microsoft.com/office/drawing/2010/main"/>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452058"/>
            <a:ext cx="8257241" cy="2030671"/>
          </a:xfrm>
        </p:spPr>
        <p:txBody>
          <a:bodyPr anchor="ctr"/>
          <a:lstStyle>
            <a:lvl1pPr algn="l">
              <a:defRPr sz="3200" b="0" baseline="0"/>
            </a:lvl1pPr>
          </a:lstStyle>
          <a:p>
            <a:r>
              <a:rPr lang="en-US" dirty="0" smtClean="0"/>
              <a:t>Click to Edit Section Title</a:t>
            </a:r>
            <a:endParaRPr lang="en-US" dirty="0"/>
          </a:p>
        </p:txBody>
      </p:sp>
    </p:spTree>
    <p:extLst>
      <p:ext uri="{BB962C8B-B14F-4D97-AF65-F5344CB8AC3E}">
        <p14:creationId xmlns="" xmlns:p14="http://schemas.microsoft.com/office/powerpoint/2010/main" val="4058106707"/>
      </p:ext>
    </p:extLst>
  </p:cSld>
  <p:clrMapOvr>
    <a:masterClrMapping/>
  </p:clrMapOvr>
  <p:transition spd="med">
    <p:wipe dir="r"/>
  </p:transition>
  <p:timing>
    <p:tnLst>
      <p:par>
        <p:cTn id="1" dur="indefinite" restart="never" nodeType="tmRoot"/>
      </p:par>
    </p:tnLst>
  </p:timing>
</p:sldLayout>
</file>

<file path=ppt/slideLayouts/slideLayout238.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 xmlns:p14="http://schemas.microsoft.com/office/powerpoint/2010/main" val="2931891213"/>
      </p:ext>
    </p:extLst>
  </p:cSld>
  <p:clrMapOvr>
    <a:masterClrMapping/>
  </p:clrMapOvr>
  <p:transition spd="med">
    <p:wipe dir="r"/>
  </p:transition>
  <p:timing>
    <p:tnLst>
      <p:par>
        <p:cTn id="1" dur="indefinite" restart="never" nodeType="tmRoot"/>
      </p:par>
    </p:tnLst>
  </p:timing>
</p:sldLayout>
</file>

<file path=ppt/slideLayouts/slideLayout2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30886281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8" name="Footer Placeholder 7"/>
          <p:cNvSpPr>
            <a:spLocks noGrp="1"/>
          </p:cNvSpPr>
          <p:nvPr>
            <p:ph type="ftr" sz="quarter" idx="11"/>
          </p:nvPr>
        </p:nvSpPr>
        <p:spPr/>
        <p:txBody>
          <a:bodyPr/>
          <a:lstStyle/>
          <a:p>
            <a:endParaRPr lang="en-GB">
              <a:solidFill>
                <a:prstClr val="black">
                  <a:tint val="75000"/>
                </a:prstClr>
              </a:solidFill>
            </a:endParaRPr>
          </a:p>
        </p:txBody>
      </p:sp>
      <p:sp>
        <p:nvSpPr>
          <p:cNvPr id="9" name="Slide Number Placeholder 8"/>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638913236"/>
      </p:ext>
    </p:extLst>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4039589111"/>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1583610578"/>
      </p:ext>
    </p:extLst>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2165734385"/>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638913236"/>
      </p:ext>
    </p:extLst>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4029493740"/>
      </p:ext>
    </p:extLst>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2715818723"/>
      </p:ext>
    </p:extLst>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1262709137"/>
      </p:ext>
    </p:extLst>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313780715"/>
      </p:ext>
    </p:extLst>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3615446216"/>
      </p:ext>
    </p:extLst>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6C39F40-D0C3-4B3C-991B-A2699DDFD846}" type="datetimeFigureOut">
              <a:rPr lang="en-GB" smtClean="0"/>
              <a:pPr/>
              <a:t>17/04/2017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885049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4" name="Footer Placeholder 3"/>
          <p:cNvSpPr>
            <a:spLocks noGrp="1"/>
          </p:cNvSpPr>
          <p:nvPr>
            <p:ph type="ftr" sz="quarter" idx="11"/>
          </p:nvPr>
        </p:nvSpPr>
        <p:spPr/>
        <p:txBody>
          <a:bodyPr/>
          <a:lstStyle/>
          <a:p>
            <a:endParaRPr lang="en-GB">
              <a:solidFill>
                <a:prstClr val="black">
                  <a:tint val="75000"/>
                </a:prstClr>
              </a:solidFill>
            </a:endParaRPr>
          </a:p>
        </p:txBody>
      </p:sp>
      <p:sp>
        <p:nvSpPr>
          <p:cNvPr id="5" name="Slide Number Placeholder 4"/>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4029493740"/>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p:cSld name="1_Bridge front master no text">
    <p:spTree>
      <p:nvGrpSpPr>
        <p:cNvPr id="1" name=""/>
        <p:cNvGrpSpPr/>
        <p:nvPr/>
      </p:nvGrpSpPr>
      <p:grpSpPr>
        <a:xfrm>
          <a:off x="0" y="0"/>
          <a:ext cx="0" cy="0"/>
          <a:chOff x="0" y="0"/>
          <a:chExt cx="0" cy="0"/>
        </a:xfrm>
      </p:grpSpPr>
      <p:pic>
        <p:nvPicPr>
          <p:cNvPr id="2" name="Picture 1" descr="Powerpoint Main clinic image_+type AW offset.jpg"/>
          <p:cNvPicPr>
            <a:picLocks noChangeAspect="1"/>
          </p:cNvPicPr>
          <p:nvPr/>
        </p:nvPicPr>
        <p:blipFill>
          <a:blip r:embed="rId2" cstate="print"/>
          <a:srcRect/>
          <a:stretch>
            <a:fillRect/>
          </a:stretch>
        </p:blipFill>
        <p:spPr bwMode="auto">
          <a:xfrm>
            <a:off x="4067944" y="3645024"/>
            <a:ext cx="4703564" cy="2939728"/>
          </a:xfrm>
          <a:prstGeom prst="rect">
            <a:avLst/>
          </a:prstGeom>
          <a:noFill/>
          <a:ln w="9525">
            <a:noFill/>
            <a:miter lim="800000"/>
            <a:headEnd/>
            <a:tailEnd/>
          </a:ln>
        </p:spPr>
      </p:pic>
    </p:spTree>
    <p:extLst>
      <p:ext uri="{BB962C8B-B14F-4D97-AF65-F5344CB8AC3E}">
        <p14:creationId xmlns:p14="http://schemas.microsoft.com/office/powerpoint/2010/main" xmlns="" val="3107843836"/>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lvl1pPr>
              <a:defRPr/>
            </a:lvl1pPr>
          </a:lstStyle>
          <a:p>
            <a:endParaRPr lang="en-GB">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GB">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80D42CC4-EA33-4CF5-A76B-681AF5E035EF}"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endParaRPr lang="en-GB">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GB">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A740958B-B7FE-4629-92FA-21E1E33888C8}"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GB">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GB">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D2730594-B7E6-49C7-ABCE-01A3EEC07911}"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85800" y="990600"/>
            <a:ext cx="38100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990600"/>
            <a:ext cx="38100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lvl1pPr>
              <a:defRPr/>
            </a:lvl1pPr>
          </a:lstStyle>
          <a:p>
            <a:endParaRPr lang="en-GB">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GB">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241A883B-711A-457B-8145-FEDCEFACD4A6}"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lvl1pPr>
              <a:defRPr/>
            </a:lvl1pPr>
          </a:lstStyle>
          <a:p>
            <a:endParaRPr lang="en-GB">
              <a:solidFill>
                <a:srgbClr val="000000"/>
              </a:solidFill>
            </a:endParaRPr>
          </a:p>
        </p:txBody>
      </p:sp>
      <p:sp>
        <p:nvSpPr>
          <p:cNvPr id="8" name="Footer Placeholder 7"/>
          <p:cNvSpPr>
            <a:spLocks noGrp="1"/>
          </p:cNvSpPr>
          <p:nvPr>
            <p:ph type="ftr" sz="quarter" idx="11"/>
          </p:nvPr>
        </p:nvSpPr>
        <p:spPr/>
        <p:txBody>
          <a:bodyPr/>
          <a:lstStyle>
            <a:lvl1pPr>
              <a:defRPr/>
            </a:lvl1pPr>
          </a:lstStyle>
          <a:p>
            <a:endParaRPr lang="en-GB">
              <a:solidFill>
                <a:srgbClr val="000000"/>
              </a:solidFill>
            </a:endParaRPr>
          </a:p>
        </p:txBody>
      </p:sp>
      <p:sp>
        <p:nvSpPr>
          <p:cNvPr id="9" name="Slide Number Placeholder 8"/>
          <p:cNvSpPr>
            <a:spLocks noGrp="1"/>
          </p:cNvSpPr>
          <p:nvPr>
            <p:ph type="sldNum" sz="quarter" idx="12"/>
          </p:nvPr>
        </p:nvSpPr>
        <p:spPr/>
        <p:txBody>
          <a:bodyPr/>
          <a:lstStyle>
            <a:lvl1pPr>
              <a:defRPr/>
            </a:lvl1pPr>
          </a:lstStyle>
          <a:p>
            <a:fld id="{F6BDFC20-97AB-4B9E-83AC-B9EEEA165134}"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lvl1pPr>
              <a:defRPr/>
            </a:lvl1pPr>
          </a:lstStyle>
          <a:p>
            <a:endParaRPr lang="en-GB">
              <a:solidFill>
                <a:srgbClr val="000000"/>
              </a:solidFill>
            </a:endParaRPr>
          </a:p>
        </p:txBody>
      </p:sp>
      <p:sp>
        <p:nvSpPr>
          <p:cNvPr id="4" name="Footer Placeholder 3"/>
          <p:cNvSpPr>
            <a:spLocks noGrp="1"/>
          </p:cNvSpPr>
          <p:nvPr>
            <p:ph type="ftr" sz="quarter" idx="11"/>
          </p:nvPr>
        </p:nvSpPr>
        <p:spPr/>
        <p:txBody>
          <a:bodyPr/>
          <a:lstStyle>
            <a:lvl1pPr>
              <a:defRPr/>
            </a:lvl1pPr>
          </a:lstStyle>
          <a:p>
            <a:endParaRPr lang="en-GB">
              <a:solidFill>
                <a:srgbClr val="000000"/>
              </a:solidFill>
            </a:endParaRPr>
          </a:p>
        </p:txBody>
      </p:sp>
      <p:sp>
        <p:nvSpPr>
          <p:cNvPr id="5" name="Slide Number Placeholder 4"/>
          <p:cNvSpPr>
            <a:spLocks noGrp="1"/>
          </p:cNvSpPr>
          <p:nvPr>
            <p:ph type="sldNum" sz="quarter" idx="12"/>
          </p:nvPr>
        </p:nvSpPr>
        <p:spPr/>
        <p:txBody>
          <a:bodyPr/>
          <a:lstStyle>
            <a:lvl1pPr>
              <a:defRPr/>
            </a:lvl1pPr>
          </a:lstStyle>
          <a:p>
            <a:fld id="{9ED7AF98-4131-45ED-AE62-A88A406D2F00}"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GB">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n-GB">
              <a:solidFill>
                <a:srgbClr val="000000"/>
              </a:solidFill>
            </a:endParaRPr>
          </a:p>
        </p:txBody>
      </p:sp>
      <p:sp>
        <p:nvSpPr>
          <p:cNvPr id="4" name="Slide Number Placeholder 3"/>
          <p:cNvSpPr>
            <a:spLocks noGrp="1"/>
          </p:cNvSpPr>
          <p:nvPr>
            <p:ph type="sldNum" sz="quarter" idx="12"/>
          </p:nvPr>
        </p:nvSpPr>
        <p:spPr/>
        <p:txBody>
          <a:bodyPr/>
          <a:lstStyle>
            <a:lvl1pPr>
              <a:defRPr/>
            </a:lvl1pPr>
          </a:lstStyle>
          <a:p>
            <a:fld id="{61F353A7-695E-4318-AA61-CDC800A678DB}"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GB">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GB">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7ADDEF14-D03A-4BF6-AC0C-56184771FCB0}"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GB">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GB">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14FE27F5-8B5C-4893-B1AC-10A3C3A435AF}"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3" name="Footer Placeholder 2"/>
          <p:cNvSpPr>
            <a:spLocks noGrp="1"/>
          </p:cNvSpPr>
          <p:nvPr>
            <p:ph type="ftr" sz="quarter" idx="11"/>
          </p:nvPr>
        </p:nvSpPr>
        <p:spPr/>
        <p:txBody>
          <a:bodyPr/>
          <a:lstStyle/>
          <a:p>
            <a:endParaRPr lang="en-GB">
              <a:solidFill>
                <a:prstClr val="black">
                  <a:tint val="75000"/>
                </a:prstClr>
              </a:solidFill>
            </a:endParaRPr>
          </a:p>
        </p:txBody>
      </p:sp>
      <p:sp>
        <p:nvSpPr>
          <p:cNvPr id="4" name="Slide Number Placeholder 3"/>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2715818723"/>
      </p:ext>
    </p:extLst>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endParaRPr lang="en-GB">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GB">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63C7E62E-3765-4F30-A353-03D86D1AD47B}"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72250" y="0"/>
            <a:ext cx="1962150" cy="6400800"/>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85800" y="0"/>
            <a:ext cx="5734050" cy="6400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endParaRPr lang="en-GB">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GB">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F247EAAA-996C-4DF5-9F33-DEF5276E106B}" type="slidenum">
              <a:rPr lang="en-GB">
                <a:solidFill>
                  <a:srgbClr val="000000"/>
                </a:solidFill>
              </a:rPr>
              <a:pPr/>
              <a:t>‹#›</a:t>
            </a:fld>
            <a:endParaRPr lang="en-GB">
              <a:solidFill>
                <a:srgbClr val="000000"/>
              </a:solidFill>
            </a:endParaRPr>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showMasterSp="0" preserve="1">
  <p:cSld name="Title Slide_Icons">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eproHealth_4_icons.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sz="1800"/>
            </a:lvl1pPr>
          </a:lstStyle>
          <a:p>
            <a:r>
              <a:rPr lang="en-US" smtClean="0"/>
              <a:t>Click to edit Master subtitle style</a:t>
            </a:r>
            <a:endParaRPr lang="en-US" dirty="0"/>
          </a:p>
        </p:txBody>
      </p:sp>
    </p:spTree>
    <p:extLst>
      <p:ext uri="{BB962C8B-B14F-4D97-AF65-F5344CB8AC3E}">
        <p14:creationId xmlns:p14="http://schemas.microsoft.com/office/powerpoint/2010/main" xmlns="" val="360243294"/>
      </p:ext>
    </p:extLst>
  </p:cSld>
  <p:clrMapOvr>
    <a:masterClrMapping/>
  </p:clrMapOvr>
  <p:transition spd="med">
    <p:wipe dir="r"/>
  </p:transition>
  <p:timing>
    <p:tnLst>
      <p:par>
        <p:cTn id="1" dur="indefinite" restart="never" nodeType="tmRoot"/>
      </p:par>
    </p:tnLst>
  </p:timing>
</p:sldLayout>
</file>

<file path=ppt/slideLayouts/slideLayout263.xml><?xml version="1.0" encoding="utf-8"?>
<p:sldLayout xmlns:a="http://schemas.openxmlformats.org/drawingml/2006/main" xmlns:r="http://schemas.openxmlformats.org/officeDocument/2006/relationships" xmlns:p="http://schemas.openxmlformats.org/presentationml/2006/main" showMasterSp="0" preserve="1">
  <p:cSld name="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p14="http://schemas.microsoft.com/office/powerpoint/2010/main" xmlns="" val="2256865605"/>
      </p:ext>
    </p:extLst>
  </p:cSld>
  <p:clrMapOvr>
    <a:masterClrMapping/>
  </p:clrMapOvr>
  <p:transition spd="med">
    <p:wipe dir="r"/>
  </p:transition>
  <p:timing>
    <p:tnLst>
      <p:par>
        <p:cTn id="1" dur="indefinite" restart="never" nodeType="tmRoot"/>
      </p:par>
    </p:tnLst>
  </p:timing>
</p:sldLayout>
</file>

<file path=ppt/slideLayouts/slideLayout264.xml><?xml version="1.0" encoding="utf-8"?>
<p:sldLayout xmlns:a="http://schemas.openxmlformats.org/drawingml/2006/main" xmlns:r="http://schemas.openxmlformats.org/officeDocument/2006/relationships" xmlns:p="http://schemas.openxmlformats.org/presentationml/2006/main" showMasterSp="0" preserve="1">
  <p:cSld name="1_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p14="http://schemas.microsoft.com/office/powerpoint/2010/main" xmlns="" val="2030202334"/>
      </p:ext>
    </p:extLst>
  </p:cSld>
  <p:clrMapOvr>
    <a:masterClrMapping/>
  </p:clrMapOvr>
  <p:transition spd="med">
    <p:wipe dir="r"/>
  </p:transition>
  <p:timing>
    <p:tnLst>
      <p:par>
        <p:cTn id="1" dur="indefinite" restart="never" nodeType="tmRoot"/>
      </p:par>
    </p:tnLst>
  </p:timing>
</p:sldLayout>
</file>

<file path=ppt/slideLayouts/slideLayout265.xml><?xml version="1.0" encoding="utf-8"?>
<p:sldLayout xmlns:a="http://schemas.openxmlformats.org/drawingml/2006/main" xmlns:r="http://schemas.openxmlformats.org/officeDocument/2006/relationships" xmlns:p="http://schemas.openxmlformats.org/presentationml/2006/main" showMasterSp="0" preserve="1">
  <p:cSld name="Title Slide_Conception">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6" name="Picture 5" descr="ReproHealth_Conception.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p14="http://schemas.microsoft.com/office/powerpoint/2010/main" xmlns="" val="2759897394"/>
      </p:ext>
    </p:extLst>
  </p:cSld>
  <p:clrMapOvr>
    <a:masterClrMapping/>
  </p:clrMapOvr>
  <p:transition spd="med">
    <p:wipe dir="r"/>
  </p:transition>
  <p:timing>
    <p:tnLst>
      <p:par>
        <p:cTn id="1" dur="indefinite" restart="never" nodeType="tmRoot"/>
      </p:par>
    </p:tnLst>
  </p:timing>
</p:sldLayout>
</file>

<file path=ppt/slideLayouts/slideLayout266.xml><?xml version="1.0" encoding="utf-8"?>
<p:sldLayout xmlns:a="http://schemas.openxmlformats.org/drawingml/2006/main" xmlns:r="http://schemas.openxmlformats.org/officeDocument/2006/relationships" xmlns:p="http://schemas.openxmlformats.org/presentationml/2006/main" showMasterSp="0" preserve="1">
  <p:cSld name="Title Slide_Inherited-Disease">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Inherited-disease-01.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p14="http://schemas.microsoft.com/office/powerpoint/2010/main" xmlns="" val="311592284"/>
      </p:ext>
    </p:extLst>
  </p:cSld>
  <p:clrMapOvr>
    <a:masterClrMapping/>
  </p:clrMapOvr>
  <p:transition spd="med">
    <p:wipe dir="r"/>
  </p:transition>
  <p:timing>
    <p:tnLst>
      <p:par>
        <p:cTn id="1" dur="indefinite" restart="never" nodeType="tmRoot"/>
      </p:par>
    </p:tnLst>
  </p:timing>
</p:sldLayout>
</file>

<file path=ppt/slideLayouts/slideLayout267.xml><?xml version="1.0" encoding="utf-8"?>
<p:sldLayout xmlns:a="http://schemas.openxmlformats.org/drawingml/2006/main" xmlns:r="http://schemas.openxmlformats.org/officeDocument/2006/relationships" xmlns:p="http://schemas.openxmlformats.org/presentationml/2006/main" showMasterSp="0" preserve="1">
  <p:cSld name="Title Slide_Verifi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Verifi_Backgrounds_Woman.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4" name="Picture 3" descr="VERIFI_LOGO_2C_RGB.png"/>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9" name="Straight Connector 8"/>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p14="http://schemas.microsoft.com/office/powerpoint/2010/main" xmlns="" val="212543760"/>
      </p:ext>
    </p:extLst>
  </p:cSld>
  <p:clrMapOvr>
    <a:masterClrMapping/>
  </p:clrMapOvr>
  <p:transition spd="med">
    <p:wipe dir="r"/>
  </p:transition>
  <p:timing>
    <p:tnLst>
      <p:par>
        <p:cTn id="1" dur="indefinite" restart="never" nodeType="tmRoot"/>
      </p:par>
    </p:tnLst>
  </p:timing>
</p:sldLayout>
</file>

<file path=ppt/slideLayouts/slideLayout268.xml><?xml version="1.0" encoding="utf-8"?>
<p:sldLayout xmlns:a="http://schemas.openxmlformats.org/drawingml/2006/main" xmlns:r="http://schemas.openxmlformats.org/officeDocument/2006/relationships" xmlns:p="http://schemas.openxmlformats.org/presentationml/2006/main" showMasterSp="0" preserve="1">
  <p:cSld name="Title Slide_Verifi_02">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Two_Women.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p14="http://schemas.microsoft.com/office/powerpoint/2010/main" xmlns="" val="2574799691"/>
      </p:ext>
    </p:extLst>
  </p:cSld>
  <p:clrMapOvr>
    <a:masterClrMapping/>
  </p:clrMapOvr>
  <p:transition spd="med">
    <p:wipe dir="r"/>
  </p:transition>
  <p:timing>
    <p:tnLst>
      <p:par>
        <p:cTn id="1" dur="indefinite" restart="never" nodeType="tmRoot"/>
      </p:par>
    </p:tnLst>
  </p:timing>
</p:sldLayout>
</file>

<file path=ppt/slideLayouts/slideLayout269.xml><?xml version="1.0" encoding="utf-8"?>
<p:sldLayout xmlns:a="http://schemas.openxmlformats.org/drawingml/2006/main" xmlns:r="http://schemas.openxmlformats.org/officeDocument/2006/relationships" xmlns:p="http://schemas.openxmlformats.org/presentationml/2006/main" showMasterSp="0" preserve="1">
  <p:cSld name="Title Slide_Verifi_03">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Woman_and_Man.jp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p14="http://schemas.microsoft.com/office/powerpoint/2010/main" xmlns="" val="3794837984"/>
      </p:ext>
    </p:extLst>
  </p:cSld>
  <p:clrMapOvr>
    <a:masterClrMapping/>
  </p:clrMapOvr>
  <p:transition spd="med">
    <p:wipe dir="r"/>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1262709137"/>
      </p:ext>
    </p:extLst>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p:cSld name="Title and Content_IVF">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4" name="Picture 3" descr="1_RPH_Icons_IVF.png"/>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p:nvPicPr>
        <p:blipFill>
          <a:blip r:embed="rId3"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p:nvPicPr>
        <p:blipFill>
          <a:blip r:embed="rId4"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png"/>
          <p:cNvPicPr>
            <a:picLocks noChangeAspect="1"/>
          </p:cNvPicPr>
          <p:nvPr/>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778870706"/>
      </p:ext>
    </p:extLst>
  </p:cSld>
  <p:clrMapOvr>
    <a:masterClrMapping/>
  </p:clrMapOvr>
  <p:transition spd="med">
    <p:wipe dir="r"/>
  </p:transition>
  <p:timing>
    <p:tnLst>
      <p:par>
        <p:cTn id="1" dur="indefinite" restart="never" nodeType="tmRoot"/>
      </p:par>
    </p:tnLst>
  </p:timing>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p:cSld name="Title and Content_RGH">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a14="http://schemas.microsoft.com/office/drawing/2010/main" xmlns=""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p:cSld name="3_Title and Content_Inherited-Disease">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a14="http://schemas.microsoft.com/office/drawing/2010/main" xmlns=""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a14="http://schemas.microsoft.com/office/drawing/2010/main" xmlns=""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a14="http://schemas.microsoft.com/office/drawing/2010/main" xmlns=""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xmlns="" val="2773506669"/>
      </p:ext>
    </p:extLst>
  </p:cSld>
  <p:clrMapOvr>
    <a:masterClrMapping/>
  </p:clrMapOvr>
  <p:transition spd="med">
    <p:wipe dir="r"/>
  </p:transition>
  <p:timing>
    <p:tnLst>
      <p:par>
        <p:cTn id="1" dur="indefinite" restart="never" nodeType="tmRoot"/>
      </p:par>
    </p:tnLst>
  </p:timing>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p:cSld name="Title and Content_1">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p14="http://schemas.microsoft.com/office/powerpoint/2010/main" xmlns="" val="2931891213"/>
      </p:ext>
    </p:extLst>
  </p:cSld>
  <p:clrMapOvr>
    <a:masterClrMapping/>
  </p:clrMapOvr>
  <p:transition spd="med">
    <p:wipe dir="r"/>
  </p:transition>
  <p:timing>
    <p:tnLst>
      <p:par>
        <p:cTn id="1" dur="indefinite" restart="never" nodeType="tmRoot"/>
      </p:par>
    </p:tnLst>
  </p:timing>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p:cSld name="Title and Content_2">
    <p:spTree>
      <p:nvGrpSpPr>
        <p:cNvPr id="1" name=""/>
        <p:cNvGrpSpPr/>
        <p:nvPr/>
      </p:nvGrpSpPr>
      <p:grpSpPr>
        <a:xfrm>
          <a:off x="0" y="0"/>
          <a:ext cx="0" cy="0"/>
          <a:chOff x="0" y="0"/>
          <a:chExt cx="0" cy="0"/>
        </a:xfrm>
      </p:grpSpPr>
      <p:sp>
        <p:nvSpPr>
          <p:cNvPr id="3" name="Content Placeholder 2"/>
          <p:cNvSpPr>
            <a:spLocks noGrp="1"/>
          </p:cNvSpPr>
          <p:nvPr>
            <p:ph idx="1"/>
          </p:nvPr>
        </p:nvSpPr>
        <p:spPr>
          <a:xfrm>
            <a:off x="2103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7" name="Content Placeholder 2"/>
          <p:cNvSpPr>
            <a:spLocks noGrp="1"/>
          </p:cNvSpPr>
          <p:nvPr>
            <p:ph idx="10"/>
          </p:nvPr>
        </p:nvSpPr>
        <p:spPr>
          <a:xfrm>
            <a:off x="46299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xmlns="" val="753203498"/>
      </p:ext>
    </p:extLst>
  </p:cSld>
  <p:clrMapOvr>
    <a:masterClrMapping/>
  </p:clrMapOvr>
  <p:transition spd="med">
    <p:wipe dir="r"/>
  </p:transition>
  <p:timing>
    <p:tnLst>
      <p:par>
        <p:cTn id="1" dur="indefinite" restart="never" nodeType="tmRoot"/>
      </p:par>
    </p:tnLst>
  </p:timing>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p14="http://schemas.microsoft.com/office/powerpoint/2010/main" xmlns="" val="558661239"/>
      </p:ext>
    </p:extLst>
  </p:cSld>
  <p:clrMapOvr>
    <a:masterClrMapping/>
  </p:clrMapOvr>
  <p:transition spd="med">
    <p:wipe dir="r"/>
  </p:transition>
  <p:timing>
    <p:tnLst>
      <p:par>
        <p:cTn id="1" dur="indefinite" restart="never" nodeType="tmRoot"/>
      </p:par>
    </p:tnLst>
  </p:timing>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p:cSld name="Section Slide">
    <p:spTree>
      <p:nvGrpSpPr>
        <p:cNvPr id="1" name=""/>
        <p:cNvGrpSpPr/>
        <p:nvPr/>
      </p:nvGrpSpPr>
      <p:grpSpPr>
        <a:xfrm>
          <a:off x="0" y="0"/>
          <a:ext cx="0" cy="0"/>
          <a:chOff x="0" y="0"/>
          <a:chExt cx="0" cy="0"/>
        </a:xfrm>
      </p:grpSpPr>
      <p:pic>
        <p:nvPicPr>
          <p:cNvPr id="9" name="Picture 8"/>
          <p:cNvPicPr>
            <a:picLocks noChangeAspect="1"/>
          </p:cNvPicPr>
          <p:nvPr/>
        </p:nvPicPr>
        <p:blipFill>
          <a:blip r:embed="rId2" cstate="screen">
            <a:extLst>
              <a:ext uri="{28A0092B-C50C-407E-A947-70E740481C1C}">
                <a14:useLocalDpi xmlns:a14="http://schemas.microsoft.com/office/drawing/2010/main" xmlns=""/>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554038"/>
            <a:ext cx="8257241" cy="2330450"/>
          </a:xfrm>
        </p:spPr>
        <p:txBody>
          <a:bodyPr anchor="t"/>
          <a:lstStyle>
            <a:lvl1pPr algn="l">
              <a:defRPr sz="3200" b="0" baseline="0"/>
            </a:lvl1pPr>
          </a:lstStyle>
          <a:p>
            <a:r>
              <a:rPr lang="en-US" dirty="0" smtClean="0"/>
              <a:t>Click to edit section title</a:t>
            </a:r>
            <a:endParaRPr lang="en-US" dirty="0"/>
          </a:p>
        </p:txBody>
      </p:sp>
    </p:spTree>
    <p:extLst>
      <p:ext uri="{BB962C8B-B14F-4D97-AF65-F5344CB8AC3E}">
        <p14:creationId xmlns:p14="http://schemas.microsoft.com/office/powerpoint/2010/main" xmlns="" val="4058106707"/>
      </p:ext>
    </p:extLst>
  </p:cSld>
  <p:clrMapOvr>
    <a:masterClrMapping/>
  </p:clrMapOvr>
  <p:transition spd="med">
    <p:wipe dir="r"/>
  </p:transition>
  <p:timing>
    <p:tnLst>
      <p:par>
        <p:cTn id="1" dur="indefinite" restart="never" nodeType="tmRoot"/>
      </p:par>
    </p:tnLst>
  </p:timing>
</p:sldLayout>
</file>

<file path=ppt/slideLayouts/slideLayout27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pPr fontAlgn="base">
              <a:spcBef>
                <a:spcPct val="0"/>
              </a:spcBef>
              <a:spcAft>
                <a:spcPct val="0"/>
              </a:spcAft>
            </a:pPr>
            <a:fld id="{4033F184-77B0-4C92-A2F0-2AB3209CFD9F}" type="datetimeFigureOut">
              <a:rPr lang="en-GB" smtClean="0">
                <a:solidFill>
                  <a:prstClr val="black">
                    <a:tint val="75000"/>
                  </a:prstClr>
                </a:solidFill>
                <a:cs typeface="Arial" pitchFamily="34" charset="0"/>
              </a:rPr>
              <a:pPr fontAlgn="base">
                <a:spcBef>
                  <a:spcPct val="0"/>
                </a:spcBef>
                <a:spcAft>
                  <a:spcPct val="0"/>
                </a:spcAft>
              </a:pPr>
              <a:t>17/04/2017</a:t>
            </a:fld>
            <a:endParaRPr lang="en-GB">
              <a:solidFill>
                <a:prstClr val="black">
                  <a:tint val="75000"/>
                </a:prstClr>
              </a:solidFill>
              <a:cs typeface="Arial"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fontAlgn="base">
              <a:spcBef>
                <a:spcPct val="0"/>
              </a:spcBef>
              <a:spcAft>
                <a:spcPct val="0"/>
              </a:spcAft>
            </a:pPr>
            <a:endParaRPr lang="en-GB">
              <a:solidFill>
                <a:prstClr val="black">
                  <a:tint val="75000"/>
                </a:prstClr>
              </a:solidFill>
              <a:cs typeface="Arial" pitchFamily="34" charset="0"/>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pPr fontAlgn="base">
              <a:spcBef>
                <a:spcPct val="0"/>
              </a:spcBef>
              <a:spcAft>
                <a:spcPct val="0"/>
              </a:spcAft>
            </a:pPr>
            <a:fld id="{039FAAFB-3988-4EAD-AE4B-8639320BCBCD}" type="slidenum">
              <a:rPr lang="en-GB" smtClean="0">
                <a:solidFill>
                  <a:prstClr val="black">
                    <a:tint val="75000"/>
                  </a:prstClr>
                </a:solidFill>
                <a:cs typeface="Arial" pitchFamily="34" charset="0"/>
              </a:rPr>
              <a:pPr fontAlgn="base">
                <a:spcBef>
                  <a:spcPct val="0"/>
                </a:spcBef>
                <a:spcAft>
                  <a:spcPct val="0"/>
                </a:spcAft>
              </a:pPr>
              <a:t>‹#›</a:t>
            </a:fld>
            <a:endParaRPr lang="en-GB">
              <a:solidFill>
                <a:prstClr val="black">
                  <a:tint val="75000"/>
                </a:prstClr>
              </a:solidFill>
              <a:cs typeface="Arial" pitchFamily="34" charset="0"/>
            </a:endParaRPr>
          </a:p>
        </p:txBody>
      </p:sp>
    </p:spTree>
    <p:extLst>
      <p:ext uri="{BB962C8B-B14F-4D97-AF65-F5344CB8AC3E}">
        <p14:creationId xmlns="" xmlns:p14="http://schemas.microsoft.com/office/powerpoint/2010/main" val="808103316"/>
      </p:ext>
    </p:extLst>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10"/>
          </p:nvPr>
        </p:nvSpPr>
        <p:spPr>
          <a:xfrm>
            <a:off x="179388" y="6461125"/>
            <a:ext cx="2133600" cy="365125"/>
          </a:xfrm>
          <a:prstGeom prst="rect">
            <a:avLst/>
          </a:prstGeom>
        </p:spPr>
        <p:txBody>
          <a:bodyPr/>
          <a:lstStyle>
            <a:lvl1pPr fontAlgn="auto">
              <a:spcBef>
                <a:spcPts val="0"/>
              </a:spcBef>
              <a:spcAft>
                <a:spcPts val="0"/>
              </a:spcAft>
              <a:defRPr sz="1200">
                <a:latin typeface="+mn-lt"/>
                <a:cs typeface="+mn-cs"/>
              </a:defRPr>
            </a:lvl1pPr>
          </a:lstStyle>
          <a:p>
            <a:pPr>
              <a:defRPr/>
            </a:pPr>
            <a:fld id="{08A447D0-D6A1-43BC-A303-99096FB04495}" type="slidenum">
              <a:rPr lang="en-GB">
                <a:solidFill>
                  <a:srgbClr val="4D4D4F"/>
                </a:solidFill>
              </a:rPr>
              <a:pPr>
                <a:defRPr/>
              </a:pPr>
              <a:t>‹#›</a:t>
            </a:fld>
            <a:endParaRPr lang="en-GB">
              <a:solidFill>
                <a:srgbClr val="4D4D4F"/>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313780715"/>
      </p:ext>
    </p:extLst>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361544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6C39F40-D0C3-4B3C-991B-A2699DDFD846}"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11"/>
          </p:nvPr>
        </p:nvSpPr>
        <p:spPr/>
        <p:txBody>
          <a:bodyPr/>
          <a:lstStyle/>
          <a:p>
            <a:endParaRPr lang="en-GB">
              <a:solidFill>
                <a:prstClr val="black">
                  <a:tint val="75000"/>
                </a:prstClr>
              </a:solidFill>
            </a:endParaRPr>
          </a:p>
        </p:txBody>
      </p:sp>
      <p:sp>
        <p:nvSpPr>
          <p:cNvPr id="6" name="Slide Number Placeholder 5"/>
          <p:cNvSpPr>
            <a:spLocks noGrp="1"/>
          </p:cNvSpPr>
          <p:nvPr>
            <p:ph type="sldNum" sz="quarter" idx="12"/>
          </p:nvPr>
        </p:nvSpPr>
        <p:spPr/>
        <p:txBody>
          <a:bodyPr/>
          <a:lstStyle/>
          <a:p>
            <a:fld id="{2A39A307-D036-41E0-9D7F-1402333979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xmlns="" val="8850492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One Content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7025" y="183240"/>
            <a:ext cx="8477250" cy="961274"/>
          </a:xfrm>
        </p:spPr>
        <p:txBody>
          <a:bodyPr/>
          <a:lstStyle>
            <a:lvl1pPr>
              <a:defRPr sz="3000" b="1" i="0" kern="600" baseline="0">
                <a:latin typeface="+mj-lt"/>
              </a:defRPr>
            </a:lvl1pPr>
          </a:lstStyle>
          <a:p>
            <a:r>
              <a:rPr lang="en-US" dirty="0" smtClean="0"/>
              <a:t>Slide Header Goes Here</a:t>
            </a:r>
            <a:endParaRPr lang="en-US" dirty="0"/>
          </a:p>
        </p:txBody>
      </p:sp>
      <p:sp>
        <p:nvSpPr>
          <p:cNvPr id="4" name="Content Placeholder 3"/>
          <p:cNvSpPr>
            <a:spLocks noGrp="1"/>
          </p:cNvSpPr>
          <p:nvPr>
            <p:ph sz="quarter" idx="10"/>
          </p:nvPr>
        </p:nvSpPr>
        <p:spPr>
          <a:xfrm>
            <a:off x="327025" y="1398588"/>
            <a:ext cx="8477250" cy="4541837"/>
          </a:xfrm>
        </p:spPr>
        <p:txBody>
          <a:bodyPr/>
          <a:lstStyle>
            <a:lvl1pPr>
              <a:defRPr sz="2200" kern="600">
                <a:latin typeface="+mj-lt"/>
              </a:defRPr>
            </a:lvl1pPr>
            <a:lvl2pPr marL="571500" indent="-228600">
              <a:tabLst/>
              <a:defRPr sz="2000" kern="600">
                <a:latin typeface="+mj-lt"/>
              </a:defRPr>
            </a:lvl2pPr>
            <a:lvl3pPr marL="800100" indent="-228600">
              <a:tabLst/>
              <a:defRPr kern="600">
                <a:latin typeface="+mj-lt"/>
              </a:defRPr>
            </a:lvl3pPr>
            <a:lvl4pPr marL="1028700" indent="-228600">
              <a:tabLst/>
              <a:defRPr kern="600">
                <a:latin typeface="+mj-lt"/>
              </a:defRPr>
            </a:lvl4pPr>
            <a:lvl5pPr marL="1257300" indent="-228600">
              <a:tabLst/>
              <a:defRPr kern="600">
                <a:latin typeface="+mj-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Footer Placeholder 2"/>
          <p:cNvSpPr>
            <a:spLocks noGrp="1"/>
          </p:cNvSpPr>
          <p:nvPr>
            <p:ph type="ftr" sz="quarter" idx="11"/>
          </p:nvPr>
        </p:nvSpPr>
        <p:spPr/>
        <p:txBody>
          <a:bodyPr/>
          <a:lstStyle/>
          <a:p>
            <a:r>
              <a:rPr lang="en-US" smtClean="0"/>
              <a:t>For Research Use Only.  Not for use in diagnostic procedures.</a:t>
            </a:r>
            <a:endParaRPr lang="en-US" dirty="0"/>
          </a:p>
        </p:txBody>
      </p:sp>
    </p:spTree>
    <p:extLst>
      <p:ext uri="{BB962C8B-B14F-4D97-AF65-F5344CB8AC3E}">
        <p14:creationId xmlns="" xmlns:p14="http://schemas.microsoft.com/office/powerpoint/2010/main" val="726335580"/>
      </p:ext>
    </p:extLst>
  </p:cSld>
  <p:clrMapOvr>
    <a:masterClrMapping/>
  </p:clrMapOvr>
  <p:transition spd="med">
    <p:wipe dir="r"/>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Title Slide_Icons">
    <p:spTree>
      <p:nvGrpSpPr>
        <p:cNvPr id="1" name=""/>
        <p:cNvGrpSpPr/>
        <p:nvPr/>
      </p:nvGrpSpPr>
      <p:grpSpPr>
        <a:xfrm>
          <a:off x="0" y="0"/>
          <a:ext cx="0" cy="0"/>
          <a:chOff x="0" y="0"/>
          <a:chExt cx="0" cy="0"/>
        </a:xfrm>
      </p:grpSpPr>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5" name="Picture 4" descr="RGH_Background.pdf"/>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0"/>
            <a:ext cx="9144000" cy="6121400"/>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sp>
        <p:nvSpPr>
          <p:cNvPr id="17"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8"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3274634210"/>
      </p:ext>
    </p:extLst>
  </p:cSld>
  <p:clrMapOvr>
    <a:masterClrMapping/>
  </p:clrMapOvr>
  <p:transition spd="med">
    <p:wipe dir="r"/>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256865605"/>
      </p:ext>
    </p:extLst>
  </p:cSld>
  <p:clrMapOvr>
    <a:masterClrMapping/>
  </p:clrMapOvr>
  <p:transition spd="med">
    <p:wipe dir="r"/>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030202334"/>
      </p:ext>
    </p:extLst>
  </p:cSld>
  <p:clrMapOvr>
    <a:masterClrMapping/>
  </p:clrMapOvr>
  <p:transition spd="med">
    <p:wipe dir="r"/>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itle Slide_Conception">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6" name="Picture 5" descr="ReproHealth_Conceptio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3"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759897394"/>
      </p:ext>
    </p:extLst>
  </p:cSld>
  <p:clrMapOvr>
    <a:masterClrMapping/>
  </p:clrMapOvr>
  <p:transition spd="med">
    <p:wipe dir="r"/>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Slide_Inherited-Disease">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2" name="Picture 1" descr="RPH_Inherited-disease-01.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311592284"/>
      </p:ext>
    </p:extLst>
  </p:cSld>
  <p:clrMapOvr>
    <a:masterClrMapping/>
  </p:clrMapOvr>
  <p:transition spd="med">
    <p:wipe dir="r"/>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2" name="Picture 1" descr="RPH_Verifi_Backgrounds_Woma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pic>
        <p:nvPicPr>
          <p:cNvPr id="4" name="Picture 3" descr="VERIFI_LOGO_2C_RGB.png"/>
          <p:cNvPicPr>
            <a:picLocks noChangeAspect="1"/>
          </p:cNvPicPr>
          <p:nvPr userDrawn="1"/>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9" name="Straight Connector 8"/>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2"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12543760"/>
      </p:ext>
    </p:extLst>
  </p:cSld>
  <p:clrMapOvr>
    <a:masterClrMapping/>
  </p:clrMapOvr>
  <p:transition spd="med">
    <p:wipe dir="r"/>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2">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3" name="Picture 2" descr="RPH_Verifi_Two_Wome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574799691"/>
      </p:ext>
    </p:extLst>
  </p:cSld>
  <p:clrMapOvr>
    <a:masterClrMapping/>
  </p:clrMapOvr>
  <p:transition spd="med">
    <p:wipe dir="r"/>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3">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3" name="Picture 2" descr="RPH_Verifi_Woman_and_Ma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3794837984"/>
      </p:ext>
    </p:extLst>
  </p:cSld>
  <p:clrMapOvr>
    <a:masterClrMapping/>
  </p:clrMapOvr>
  <p:transition spd="med">
    <p:wipe dir="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_IVF">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4_RPH_Icons_Inherited-Disease2.png"/>
          <p:cNvPicPr>
            <a:picLocks noChangeAspect="1"/>
          </p:cNvPicPr>
          <p:nvPr userDrawn="1"/>
        </p:nvPicPr>
        <p:blipFill>
          <a:blip r:embed="rId2" cstate="print">
            <a:grayscl/>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4" name="Picture 3" descr="1_RPH_Icons_IVF.png"/>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userDrawn="1"/>
        </p:nvPicPr>
        <p:blipFill>
          <a:blip r:embed="rId4"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778870706"/>
      </p:ext>
    </p:extLst>
  </p:cSld>
  <p:clrMapOvr>
    <a:masterClrMapping/>
  </p:clrMapOvr>
  <p:transition spd="med">
    <p:wipe dir="r"/>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_RGH">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Title and Content_Inherited-Disease">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13" name="Picture 12" descr="4_RPH_Icons_Inherited-Disease2.png"/>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9" name="Picture 8" descr="1_RPH_Icons_IVF.png"/>
          <p:cNvPicPr>
            <a:picLocks noChangeAspect="1"/>
          </p:cNvPicPr>
          <p:nvPr userDrawn="1"/>
        </p:nvPicPr>
        <p:blipFill>
          <a:blip r:embed="rId3"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4"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_1">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 xmlns:p14="http://schemas.microsoft.com/office/powerpoint/2010/main" val="2931891213"/>
      </p:ext>
    </p:extLst>
  </p:cSld>
  <p:clrMapOvr>
    <a:masterClrMapping/>
  </p:clrMapOvr>
  <p:transition spd="med">
    <p:wipe dir="r"/>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103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7" name="Content Placeholder 2"/>
          <p:cNvSpPr>
            <a:spLocks noGrp="1"/>
          </p:cNvSpPr>
          <p:nvPr>
            <p:ph idx="10" hasCustomPrompt="1"/>
          </p:nvPr>
        </p:nvSpPr>
        <p:spPr>
          <a:xfrm>
            <a:off x="46299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 xmlns:p14="http://schemas.microsoft.com/office/powerpoint/2010/main" val="753203498"/>
      </p:ext>
    </p:extLst>
  </p:cSld>
  <p:clrMapOvr>
    <a:masterClrMapping/>
  </p:clrMapOvr>
  <p:transition spd="med">
    <p:wipe dir="r"/>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 xmlns:p14="http://schemas.microsoft.com/office/powerpoint/2010/main" val="558661239"/>
      </p:ext>
    </p:extLst>
  </p:cSld>
  <p:clrMapOvr>
    <a:masterClrMapping/>
  </p:clrMapOvr>
  <p:transition spd="med">
    <p:wipe dir="r"/>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screen">
            <a:extLst>
              <a:ext uri="{28A0092B-C50C-407E-A947-70E740481C1C}">
                <a14:useLocalDpi xmlns="" xmlns:a14="http://schemas.microsoft.com/office/drawing/2010/main"/>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452058"/>
            <a:ext cx="8257241" cy="2030671"/>
          </a:xfrm>
        </p:spPr>
        <p:txBody>
          <a:bodyPr anchor="ctr"/>
          <a:lstStyle>
            <a:lvl1pPr algn="l">
              <a:defRPr sz="3200" b="0" baseline="0"/>
            </a:lvl1pPr>
          </a:lstStyle>
          <a:p>
            <a:r>
              <a:rPr lang="en-US" dirty="0" smtClean="0"/>
              <a:t>Click to Edit Section Title</a:t>
            </a:r>
            <a:endParaRPr lang="en-US" dirty="0"/>
          </a:p>
        </p:txBody>
      </p:sp>
    </p:spTree>
    <p:extLst>
      <p:ext uri="{BB962C8B-B14F-4D97-AF65-F5344CB8AC3E}">
        <p14:creationId xmlns="" xmlns:p14="http://schemas.microsoft.com/office/powerpoint/2010/main" val="4058106707"/>
      </p:ext>
    </p:extLst>
  </p:cSld>
  <p:clrMapOvr>
    <a:masterClrMapping/>
  </p:clrMapOvr>
  <p:transition spd="med">
    <p:wipe dir="r"/>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a:xfrm>
            <a:off x="3124200" y="6445938"/>
            <a:ext cx="2895600" cy="365125"/>
          </a:xfrm>
          <a:prstGeom prst="rect">
            <a:avLst/>
          </a:prstGeom>
        </p:spPr>
        <p:txBody>
          <a:bodyPr/>
          <a:lstStyle/>
          <a:p>
            <a:pPr fontAlgn="base">
              <a:spcBef>
                <a:spcPct val="0"/>
              </a:spcBef>
              <a:spcAft>
                <a:spcPct val="0"/>
              </a:spcAft>
            </a:pPr>
            <a:endParaRPr lang="en-US" sz="1600" dirty="0">
              <a:solidFill>
                <a:srgbClr val="1A1818"/>
              </a:solidFill>
            </a:endParaRPr>
          </a:p>
        </p:txBody>
      </p:sp>
      <p:sp>
        <p:nvSpPr>
          <p:cNvPr id="6" name="Slide Number Placeholder 5"/>
          <p:cNvSpPr>
            <a:spLocks noGrp="1"/>
          </p:cNvSpPr>
          <p:nvPr>
            <p:ph type="sldNum" sz="quarter" idx="12"/>
          </p:nvPr>
        </p:nvSpPr>
        <p:spPr>
          <a:xfrm>
            <a:off x="-62459" y="6445938"/>
            <a:ext cx="651991" cy="365125"/>
          </a:xfrm>
          <a:prstGeom prst="rect">
            <a:avLst/>
          </a:prstGeom>
        </p:spPr>
        <p:txBody>
          <a:bodyPr/>
          <a:lstStyle/>
          <a:p>
            <a:pPr fontAlgn="base">
              <a:spcBef>
                <a:spcPct val="0"/>
              </a:spcBef>
              <a:spcAft>
                <a:spcPct val="0"/>
              </a:spcAft>
            </a:pPr>
            <a:fld id="{0E302883-9F7C-CE45-AB73-0650B2E598D9}" type="slidenum">
              <a:rPr lang="en-US" sz="1600" smtClean="0">
                <a:solidFill>
                  <a:srgbClr val="1A1818"/>
                </a:solidFill>
              </a:rPr>
              <a:pPr fontAlgn="base">
                <a:spcBef>
                  <a:spcPct val="0"/>
                </a:spcBef>
                <a:spcAft>
                  <a:spcPct val="0"/>
                </a:spcAft>
              </a:pPr>
              <a:t>‹#›</a:t>
            </a:fld>
            <a:endParaRPr lang="en-US" sz="1600" dirty="0">
              <a:solidFill>
                <a:srgbClr val="1A1818"/>
              </a:solidFill>
            </a:endParaRPr>
          </a:p>
        </p:txBody>
      </p:sp>
    </p:spTree>
    <p:extLst>
      <p:ext uri="{BB962C8B-B14F-4D97-AF65-F5344CB8AC3E}">
        <p14:creationId xmlns="" xmlns:p14="http://schemas.microsoft.com/office/powerpoint/2010/main" val="41710293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fontAlgn="base">
              <a:spcBef>
                <a:spcPct val="0"/>
              </a:spcBef>
              <a:spcAft>
                <a:spcPct val="0"/>
              </a:spcAft>
            </a:pPr>
            <a:fld id="{8C7FEA44-B2DB-447D-AEA0-B16C234268E2}" type="datetimeFigureOut">
              <a:rPr lang="en-GB" sz="1600" smtClean="0">
                <a:solidFill>
                  <a:srgbClr val="1A1818"/>
                </a:solidFill>
              </a:rPr>
              <a:pPr fontAlgn="base">
                <a:spcBef>
                  <a:spcPct val="0"/>
                </a:spcBef>
                <a:spcAft>
                  <a:spcPct val="0"/>
                </a:spcAft>
              </a:pPr>
              <a:t>17/04/2017</a:t>
            </a:fld>
            <a:endParaRPr lang="en-GB" sz="1600">
              <a:solidFill>
                <a:srgbClr val="1A1818"/>
              </a:solidFill>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fontAlgn="base">
              <a:spcBef>
                <a:spcPct val="0"/>
              </a:spcBef>
              <a:spcAft>
                <a:spcPct val="0"/>
              </a:spcAft>
            </a:pPr>
            <a:endParaRPr lang="en-GB" sz="1600">
              <a:solidFill>
                <a:srgbClr val="1A1818"/>
              </a:solidFill>
            </a:endParaRPr>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pPr fontAlgn="base">
              <a:spcBef>
                <a:spcPct val="0"/>
              </a:spcBef>
              <a:spcAft>
                <a:spcPct val="0"/>
              </a:spcAft>
            </a:pPr>
            <a:fld id="{F62EEFB9-8669-49C0-BB67-423FD2CC8CF4}" type="slidenum">
              <a:rPr lang="en-GB" sz="1600" smtClean="0">
                <a:solidFill>
                  <a:srgbClr val="1A1818"/>
                </a:solidFill>
              </a:rPr>
              <a:pPr fontAlgn="base">
                <a:spcBef>
                  <a:spcPct val="0"/>
                </a:spcBef>
                <a:spcAft>
                  <a:spcPct val="0"/>
                </a:spcAft>
              </a:pPr>
              <a:t>‹#›</a:t>
            </a:fld>
            <a:endParaRPr lang="en-GB" sz="1600">
              <a:solidFill>
                <a:srgbClr val="1A1818"/>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8" name="Footer Placeholder 7"/>
          <p:cNvSpPr>
            <a:spLocks noGrp="1"/>
          </p:cNvSpPr>
          <p:nvPr>
            <p:ph type="ftr" sz="quarter" idx="11"/>
          </p:nvPr>
        </p:nvSpPr>
        <p:spPr/>
        <p:txBody>
          <a:bodyPr/>
          <a:lstStyle/>
          <a:p>
            <a:endParaRPr lang="en-GB">
              <a:solidFill>
                <a:prstClr val="black">
                  <a:tint val="75000"/>
                </a:prstClr>
              </a:solidFill>
            </a:endParaRPr>
          </a:p>
        </p:txBody>
      </p:sp>
      <p:sp>
        <p:nvSpPr>
          <p:cNvPr id="9" name="Slide Number Placeholder 8"/>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1_Title Slide_Icons">
    <p:spTree>
      <p:nvGrpSpPr>
        <p:cNvPr id="1" name=""/>
        <p:cNvGrpSpPr/>
        <p:nvPr/>
      </p:nvGrpSpPr>
      <p:grpSpPr>
        <a:xfrm>
          <a:off x="0" y="0"/>
          <a:ext cx="0" cy="0"/>
          <a:chOff x="0" y="0"/>
          <a:chExt cx="0" cy="0"/>
        </a:xfrm>
      </p:grpSpPr>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5" name="Picture 4" descr="RGH_Background.pdf"/>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0"/>
            <a:ext cx="9144000" cy="6121400"/>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sp>
        <p:nvSpPr>
          <p:cNvPr id="17"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8"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3274634210"/>
      </p:ext>
    </p:extLst>
  </p:cSld>
  <p:clrMapOvr>
    <a:masterClrMapping/>
  </p:clrMapOvr>
  <p:transition spd="med">
    <p:wipe dir="r"/>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256865605"/>
      </p:ext>
    </p:extLst>
  </p:cSld>
  <p:clrMapOvr>
    <a:masterClrMapping/>
  </p:clrMapOvr>
  <p:transition spd="med">
    <p:wipe dir="r"/>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030202334"/>
      </p:ext>
    </p:extLst>
  </p:cSld>
  <p:clrMapOvr>
    <a:masterClrMapping/>
  </p:clrMapOvr>
  <p:transition spd="med">
    <p:wipe dir="r"/>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Title Slide_Conception">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6" name="Picture 5" descr="ReproHealth_Conceptio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3"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759897394"/>
      </p:ext>
    </p:extLst>
  </p:cSld>
  <p:clrMapOvr>
    <a:masterClrMapping/>
  </p:clrMapOvr>
  <p:transition spd="med">
    <p:wipe dir="r"/>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Title Slide_Inherited-Disease">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2" name="Picture 1" descr="RPH_Inherited-disease-01.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311592284"/>
      </p:ext>
    </p:extLst>
  </p:cSld>
  <p:clrMapOvr>
    <a:masterClrMapping/>
  </p:clrMapOvr>
  <p:transition spd="med">
    <p:wipe dir="r"/>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2" name="Picture 1" descr="RPH_Verifi_Backgrounds_Woma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pic>
        <p:nvPicPr>
          <p:cNvPr id="4" name="Picture 3" descr="VERIFI_LOGO_2C_RGB.png"/>
          <p:cNvPicPr>
            <a:picLocks noChangeAspect="1"/>
          </p:cNvPicPr>
          <p:nvPr userDrawn="1"/>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9" name="Straight Connector 8"/>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2"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12543760"/>
      </p:ext>
    </p:extLst>
  </p:cSld>
  <p:clrMapOvr>
    <a:masterClrMapping/>
  </p:clrMapOvr>
  <p:transition spd="med">
    <p:wipe dir="r"/>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2">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3" name="Picture 2" descr="RPH_Verifi_Two_Wome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574799691"/>
      </p:ext>
    </p:extLst>
  </p:cSld>
  <p:clrMapOvr>
    <a:masterClrMapping/>
  </p:clrMapOvr>
  <p:transition spd="med">
    <p:wipe dir="r"/>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3">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3" name="Picture 2" descr="RPH_Verifi_Woman_and_Ma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3794837984"/>
      </p:ext>
    </p:extLst>
  </p:cSld>
  <p:clrMapOvr>
    <a:masterClrMapping/>
  </p:clrMapOvr>
  <p:transition spd="med">
    <p:wipe dir="r"/>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nd Content_IVF">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4_RPH_Icons_Inherited-Disease2.png"/>
          <p:cNvPicPr>
            <a:picLocks noChangeAspect="1"/>
          </p:cNvPicPr>
          <p:nvPr userDrawn="1"/>
        </p:nvPicPr>
        <p:blipFill>
          <a:blip r:embed="rId2" cstate="print">
            <a:grayscl/>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4" name="Picture 3" descr="1_RPH_Icons_IVF.png"/>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userDrawn="1"/>
        </p:nvPicPr>
        <p:blipFill>
          <a:blip r:embed="rId4"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778870706"/>
      </p:ext>
    </p:extLst>
  </p:cSld>
  <p:clrMapOvr>
    <a:masterClrMapping/>
  </p:clrMapOvr>
  <p:transition spd="med">
    <p:wipe dir="r"/>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and Content_RGH">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4" name="Footer Placeholder 3"/>
          <p:cNvSpPr>
            <a:spLocks noGrp="1"/>
          </p:cNvSpPr>
          <p:nvPr>
            <p:ph type="ftr" sz="quarter" idx="11"/>
          </p:nvPr>
        </p:nvSpPr>
        <p:spPr/>
        <p:txBody>
          <a:bodyPr/>
          <a:lstStyle/>
          <a:p>
            <a:endParaRPr lang="en-GB">
              <a:solidFill>
                <a:prstClr val="black">
                  <a:tint val="75000"/>
                </a:prstClr>
              </a:solidFill>
            </a:endParaRPr>
          </a:p>
        </p:txBody>
      </p:sp>
      <p:sp>
        <p:nvSpPr>
          <p:cNvPr id="5" name="Slide Number Placeholder 4"/>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_Title and Content_Inherited-Disease">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13" name="Picture 12" descr="4_RPH_Icons_Inherited-Disease2.png"/>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9" name="Picture 8" descr="1_RPH_Icons_IVF.png"/>
          <p:cNvPicPr>
            <a:picLocks noChangeAspect="1"/>
          </p:cNvPicPr>
          <p:nvPr userDrawn="1"/>
        </p:nvPicPr>
        <p:blipFill>
          <a:blip r:embed="rId3"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4"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_1">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 xmlns:p14="http://schemas.microsoft.com/office/powerpoint/2010/main" val="2931891213"/>
      </p:ext>
    </p:extLst>
  </p:cSld>
  <p:clrMapOvr>
    <a:masterClrMapping/>
  </p:clrMapOvr>
  <p:transition spd="med">
    <p:wipe dir="r"/>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103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7" name="Content Placeholder 2"/>
          <p:cNvSpPr>
            <a:spLocks noGrp="1"/>
          </p:cNvSpPr>
          <p:nvPr>
            <p:ph idx="10" hasCustomPrompt="1"/>
          </p:nvPr>
        </p:nvSpPr>
        <p:spPr>
          <a:xfrm>
            <a:off x="46299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 xmlns:p14="http://schemas.microsoft.com/office/powerpoint/2010/main" val="753203498"/>
      </p:ext>
    </p:extLst>
  </p:cSld>
  <p:clrMapOvr>
    <a:masterClrMapping/>
  </p:clrMapOvr>
  <p:transition spd="med">
    <p:wipe dir="r"/>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 xmlns:p14="http://schemas.microsoft.com/office/powerpoint/2010/main" val="558661239"/>
      </p:ext>
    </p:extLst>
  </p:cSld>
  <p:clrMapOvr>
    <a:masterClrMapping/>
  </p:clrMapOvr>
  <p:transition spd="med">
    <p:wipe dir="r"/>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screen">
            <a:extLst>
              <a:ext uri="{28A0092B-C50C-407E-A947-70E740481C1C}">
                <a14:useLocalDpi xmlns="" xmlns:a14="http://schemas.microsoft.com/office/drawing/2010/main"/>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452058"/>
            <a:ext cx="8257241" cy="2030671"/>
          </a:xfrm>
        </p:spPr>
        <p:txBody>
          <a:bodyPr anchor="ctr"/>
          <a:lstStyle>
            <a:lvl1pPr algn="l">
              <a:defRPr sz="3200" b="0" baseline="0"/>
            </a:lvl1pPr>
          </a:lstStyle>
          <a:p>
            <a:r>
              <a:rPr lang="en-US" dirty="0" smtClean="0"/>
              <a:t>Click to Edit Section Title</a:t>
            </a:r>
            <a:endParaRPr lang="en-US" dirty="0"/>
          </a:p>
        </p:txBody>
      </p:sp>
    </p:spTree>
    <p:extLst>
      <p:ext uri="{BB962C8B-B14F-4D97-AF65-F5344CB8AC3E}">
        <p14:creationId xmlns="" xmlns:p14="http://schemas.microsoft.com/office/powerpoint/2010/main" val="4058106707"/>
      </p:ext>
    </p:extLst>
  </p:cSld>
  <p:clrMapOvr>
    <a:masterClrMapping/>
  </p:clrMapOvr>
  <p:transition spd="med">
    <p:wipe dir="r"/>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a:xfrm>
            <a:off x="3124200" y="6445938"/>
            <a:ext cx="2895600" cy="365125"/>
          </a:xfrm>
          <a:prstGeom prst="rect">
            <a:avLst/>
          </a:prstGeom>
        </p:spPr>
        <p:txBody>
          <a:bodyPr/>
          <a:lstStyle/>
          <a:p>
            <a:pPr fontAlgn="base">
              <a:spcBef>
                <a:spcPct val="0"/>
              </a:spcBef>
              <a:spcAft>
                <a:spcPct val="0"/>
              </a:spcAft>
            </a:pPr>
            <a:endParaRPr lang="en-US" sz="1600" dirty="0">
              <a:solidFill>
                <a:srgbClr val="1A1818"/>
              </a:solidFill>
            </a:endParaRPr>
          </a:p>
        </p:txBody>
      </p:sp>
      <p:sp>
        <p:nvSpPr>
          <p:cNvPr id="6" name="Slide Number Placeholder 5"/>
          <p:cNvSpPr>
            <a:spLocks noGrp="1"/>
          </p:cNvSpPr>
          <p:nvPr>
            <p:ph type="sldNum" sz="quarter" idx="12"/>
          </p:nvPr>
        </p:nvSpPr>
        <p:spPr>
          <a:xfrm>
            <a:off x="-62459" y="6445938"/>
            <a:ext cx="651991" cy="365125"/>
          </a:xfrm>
          <a:prstGeom prst="rect">
            <a:avLst/>
          </a:prstGeom>
        </p:spPr>
        <p:txBody>
          <a:bodyPr/>
          <a:lstStyle/>
          <a:p>
            <a:pPr fontAlgn="base">
              <a:spcBef>
                <a:spcPct val="0"/>
              </a:spcBef>
              <a:spcAft>
                <a:spcPct val="0"/>
              </a:spcAft>
            </a:pPr>
            <a:fld id="{0E302883-9F7C-CE45-AB73-0650B2E598D9}" type="slidenum">
              <a:rPr lang="en-US" sz="1600" smtClean="0">
                <a:solidFill>
                  <a:srgbClr val="1A1818"/>
                </a:solidFill>
              </a:rPr>
              <a:pPr fontAlgn="base">
                <a:spcBef>
                  <a:spcPct val="0"/>
                </a:spcBef>
                <a:spcAft>
                  <a:spcPct val="0"/>
                </a:spcAft>
              </a:pPr>
              <a:t>‹#›</a:t>
            </a:fld>
            <a:endParaRPr lang="en-US" sz="1600" dirty="0">
              <a:solidFill>
                <a:srgbClr val="1A1818"/>
              </a:solidFill>
            </a:endParaRPr>
          </a:p>
        </p:txBody>
      </p:sp>
    </p:spTree>
    <p:extLst>
      <p:ext uri="{BB962C8B-B14F-4D97-AF65-F5344CB8AC3E}">
        <p14:creationId xmlns="" xmlns:p14="http://schemas.microsoft.com/office/powerpoint/2010/main" val="41710293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fontAlgn="base">
              <a:spcBef>
                <a:spcPct val="0"/>
              </a:spcBef>
              <a:spcAft>
                <a:spcPct val="0"/>
              </a:spcAft>
            </a:pPr>
            <a:fld id="{8C7FEA44-B2DB-447D-AEA0-B16C234268E2}" type="datetimeFigureOut">
              <a:rPr lang="en-GB" sz="1600" smtClean="0">
                <a:solidFill>
                  <a:srgbClr val="1A1818"/>
                </a:solidFill>
              </a:rPr>
              <a:pPr fontAlgn="base">
                <a:spcBef>
                  <a:spcPct val="0"/>
                </a:spcBef>
                <a:spcAft>
                  <a:spcPct val="0"/>
                </a:spcAft>
              </a:pPr>
              <a:t>17/04/2017</a:t>
            </a:fld>
            <a:endParaRPr lang="en-GB" sz="1600">
              <a:solidFill>
                <a:srgbClr val="1A1818"/>
              </a:solidFill>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fontAlgn="base">
              <a:spcBef>
                <a:spcPct val="0"/>
              </a:spcBef>
              <a:spcAft>
                <a:spcPct val="0"/>
              </a:spcAft>
            </a:pPr>
            <a:endParaRPr lang="en-GB" sz="1600">
              <a:solidFill>
                <a:srgbClr val="1A1818"/>
              </a:solidFill>
            </a:endParaRPr>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pPr fontAlgn="base">
              <a:spcBef>
                <a:spcPct val="0"/>
              </a:spcBef>
              <a:spcAft>
                <a:spcPct val="0"/>
              </a:spcAft>
            </a:pPr>
            <a:fld id="{F62EEFB9-8669-49C0-BB67-423FD2CC8CF4}" type="slidenum">
              <a:rPr lang="en-GB" sz="1600" smtClean="0">
                <a:solidFill>
                  <a:srgbClr val="1A1818"/>
                </a:solidFill>
              </a:rPr>
              <a:pPr fontAlgn="base">
                <a:spcBef>
                  <a:spcPct val="0"/>
                </a:spcBef>
                <a:spcAft>
                  <a:spcPct val="0"/>
                </a:spcAft>
              </a:pPr>
              <a:t>‹#›</a:t>
            </a:fld>
            <a:endParaRPr lang="en-GB" sz="1600">
              <a:solidFill>
                <a:srgbClr val="1A1818"/>
              </a:solidFil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1_Title Slide_Icons">
    <p:spTree>
      <p:nvGrpSpPr>
        <p:cNvPr id="1" name=""/>
        <p:cNvGrpSpPr/>
        <p:nvPr/>
      </p:nvGrpSpPr>
      <p:grpSpPr>
        <a:xfrm>
          <a:off x="0" y="0"/>
          <a:ext cx="0" cy="0"/>
          <a:chOff x="0" y="0"/>
          <a:chExt cx="0" cy="0"/>
        </a:xfrm>
      </p:grpSpPr>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5" name="Picture 4" descr="RGH_Background.pdf"/>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0"/>
            <a:ext cx="9144000" cy="6121400"/>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sp>
        <p:nvSpPr>
          <p:cNvPr id="17"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8"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3274634210"/>
      </p:ext>
    </p:extLst>
  </p:cSld>
  <p:clrMapOvr>
    <a:masterClrMapping/>
  </p:clrMapOvr>
  <p:transition spd="med">
    <p:wipe dir="r"/>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256865605"/>
      </p:ext>
    </p:extLst>
  </p:cSld>
  <p:clrMapOvr>
    <a:masterClrMapping/>
  </p:clrMapOvr>
  <p:transition spd="med">
    <p:wipe dir="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3" name="Footer Placeholder 2"/>
          <p:cNvSpPr>
            <a:spLocks noGrp="1"/>
          </p:cNvSpPr>
          <p:nvPr>
            <p:ph type="ftr" sz="quarter" idx="11"/>
          </p:nvPr>
        </p:nvSpPr>
        <p:spPr/>
        <p:txBody>
          <a:bodyPr/>
          <a:lstStyle/>
          <a:p>
            <a:endParaRPr lang="en-GB">
              <a:solidFill>
                <a:prstClr val="black">
                  <a:tint val="75000"/>
                </a:prstClr>
              </a:solidFill>
            </a:endParaRPr>
          </a:p>
        </p:txBody>
      </p:sp>
      <p:sp>
        <p:nvSpPr>
          <p:cNvPr id="4" name="Slide Number Placeholder 3"/>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Title Slide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userDrawn="1"/>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sp>
        <p:nvSpPr>
          <p:cNvPr id="13"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030202334"/>
      </p:ext>
    </p:extLst>
  </p:cSld>
  <p:clrMapOvr>
    <a:masterClrMapping/>
  </p:clrMapOvr>
  <p:transition spd="med">
    <p:wipe dir="r"/>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Title Slide_Conception">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6" name="Picture 5" descr="ReproHealth_Conceptio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3"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759897394"/>
      </p:ext>
    </p:extLst>
  </p:cSld>
  <p:clrMapOvr>
    <a:masterClrMapping/>
  </p:clrMapOvr>
  <p:transition spd="med">
    <p:wipe dir="r"/>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Title Slide_Inherited-Disease">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2" name="Picture 1" descr="RPH_Inherited-disease-01.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hasCustomPrompt="1"/>
          </p:nvPr>
        </p:nvSpPr>
        <p:spPr>
          <a:xfrm>
            <a:off x="403761" y="349035"/>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1780716"/>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311592284"/>
      </p:ext>
    </p:extLst>
  </p:cSld>
  <p:clrMapOvr>
    <a:masterClrMapping/>
  </p:clrMapOvr>
  <p:transition spd="med">
    <p:wipe dir="r"/>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1">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2" name="Picture 1" descr="RPH_Verifi_Backgrounds_Woma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pic>
        <p:nvPicPr>
          <p:cNvPr id="4" name="Picture 3" descr="VERIFI_LOGO_2C_RGB.png"/>
          <p:cNvPicPr>
            <a:picLocks noChangeAspect="1"/>
          </p:cNvPicPr>
          <p:nvPr userDrawn="1"/>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9" name="Straight Connector 8"/>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2"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4"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12543760"/>
      </p:ext>
    </p:extLst>
  </p:cSld>
  <p:clrMapOvr>
    <a:masterClrMapping/>
  </p:clrMapOvr>
  <p:transition spd="med">
    <p:wipe dir="r"/>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2">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3" name="Picture 2" descr="RPH_Verifi_Two_Wome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2574799691"/>
      </p:ext>
    </p:extLst>
  </p:cSld>
  <p:clrMapOvr>
    <a:masterClrMapping/>
  </p:clrMapOvr>
  <p:transition spd="med">
    <p:wipe dir="r"/>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Title Slide_Verifi_03">
    <p:spTree>
      <p:nvGrpSpPr>
        <p:cNvPr id="1" name=""/>
        <p:cNvGrpSpPr/>
        <p:nvPr/>
      </p:nvGrpSpPr>
      <p:grpSpPr>
        <a:xfrm>
          <a:off x="0" y="0"/>
          <a:ext cx="0" cy="0"/>
          <a:chOff x="0" y="0"/>
          <a:chExt cx="0" cy="0"/>
        </a:xfrm>
      </p:grpSpPr>
      <p:sp>
        <p:nvSpPr>
          <p:cNvPr id="8" name="Rectangle 7"/>
          <p:cNvSpPr/>
          <p:nvPr userDrawn="1"/>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endParaRPr>
          </a:p>
        </p:txBody>
      </p:sp>
      <p:pic>
        <p:nvPicPr>
          <p:cNvPr id="11" name="Picture 10" descr="bkgrd-shadow-line-long30.jpg"/>
          <p:cNvPicPr>
            <a:picLocks noChangeAspect="1"/>
          </p:cNvPicPr>
          <p:nvPr userDrawn="1"/>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userDrawn="1"/>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userDrawn="1"/>
        </p:nvSpPr>
        <p:spPr bwMode="auto">
          <a:xfrm>
            <a:off x="122237" y="6233153"/>
            <a:ext cx="6983413" cy="553998"/>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1A1818"/>
                </a:solidFill>
              </a:rPr>
              <a:t>© 2014 Illumina, Inc. All rights reserved.</a:t>
            </a:r>
          </a:p>
          <a:p>
            <a:pPr fontAlgn="base">
              <a:spcBef>
                <a:spcPct val="0"/>
              </a:spcBef>
              <a:spcAft>
                <a:spcPct val="0"/>
              </a:spcAft>
            </a:pPr>
            <a:r>
              <a:rPr lang="en-US" sz="600" dirty="0" smtClean="0">
                <a:solidFill>
                  <a:srgbClr val="1A1818"/>
                </a:solidFill>
              </a:rPr>
              <a:t>Illumina, 24sure, BaseSpace, BeadArray, BlueFish, BlueFuse, BlueGnome, cBot, CSPro, CytoChip, DesignStudio, Epicentre, GAIIx, Genetic Energy, Genome Analyzer, GenomeStudio, GoldenGate, HiScan, HiSeq, HiSeq X, Infinium, iScan, iSelect, ForenSeq, MiSeq, MiSeqDx, MiSeqFGx, NeoPrep, Nextera, NextBio, NextSeq, Powered by Illumina, SeqMonitor, SureMDA, TruGenome, TruSeq, TruSight, Understand Your Genome, UYG, VeraCode, verifi, VeriSeq, the pumpkin orange color, and the streaming bases design are trademarks of Illumina, Inc. and/or its affiliate(s) in the U.S. and/or other countries.  All other names, logos, and other trademarks are the property of their respective owners.</a:t>
            </a:r>
            <a:endParaRPr lang="en-US" sz="600" dirty="0">
              <a:solidFill>
                <a:srgbClr val="1A1818"/>
              </a:solidFill>
            </a:endParaRPr>
          </a:p>
        </p:txBody>
      </p:sp>
      <p:pic>
        <p:nvPicPr>
          <p:cNvPr id="3" name="Picture 2" descr="RPH_Verifi_Woman_and_Man.jp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pic>
        <p:nvPicPr>
          <p:cNvPr id="14" name="Picture 13" descr="VERIFI_LOGO_2C_RGB.png"/>
          <p:cNvPicPr>
            <a:picLocks noChangeAspect="1"/>
          </p:cNvPicPr>
          <p:nvPr userDrawn="1"/>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userDrawn="1"/>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
        <p:nvSpPr>
          <p:cNvPr id="17" name="Rectangle 10"/>
          <p:cNvSpPr>
            <a:spLocks noGrp="1" noChangeArrowheads="1"/>
          </p:cNvSpPr>
          <p:nvPr>
            <p:ph type="ctrTitle" hasCustomPrompt="1"/>
          </p:nvPr>
        </p:nvSpPr>
        <p:spPr>
          <a:xfrm>
            <a:off x="403761" y="1145517"/>
            <a:ext cx="5028047" cy="1365805"/>
          </a:xfrm>
          <a:prstGeom prst="rect">
            <a:avLst/>
          </a:prstGeom>
        </p:spPr>
        <p:txBody>
          <a:bodyPr/>
          <a:lstStyle>
            <a:lvl1pPr algn="l">
              <a:defRPr sz="4000" b="0"/>
            </a:lvl1pPr>
          </a:lstStyle>
          <a:p>
            <a:r>
              <a:rPr lang="en-US" dirty="0" smtClean="0"/>
              <a:t>Title Slide</a:t>
            </a:r>
            <a:br>
              <a:rPr lang="en-US" dirty="0" smtClean="0"/>
            </a:br>
            <a:r>
              <a:rPr lang="en-US" dirty="0" smtClean="0"/>
              <a:t>Presentation Name</a:t>
            </a:r>
            <a:endParaRPr lang="en-US" dirty="0"/>
          </a:p>
        </p:txBody>
      </p:sp>
      <p:sp>
        <p:nvSpPr>
          <p:cNvPr id="19" name="Rectangle 11"/>
          <p:cNvSpPr>
            <a:spLocks noGrp="1" noChangeArrowheads="1"/>
          </p:cNvSpPr>
          <p:nvPr>
            <p:ph type="subTitle" idx="1" hasCustomPrompt="1"/>
          </p:nvPr>
        </p:nvSpPr>
        <p:spPr>
          <a:xfrm>
            <a:off x="403762" y="2577198"/>
            <a:ext cx="5028047" cy="867050"/>
          </a:xfrm>
        </p:spPr>
        <p:txBody>
          <a:bodyPr/>
          <a:lstStyle>
            <a:lvl1pPr marL="0" indent="0" algn="l">
              <a:spcBef>
                <a:spcPct val="0"/>
              </a:spcBef>
              <a:buFontTx/>
              <a:buNone/>
              <a:defRPr sz="2000"/>
            </a:lvl1pPr>
          </a:lstStyle>
          <a:p>
            <a:r>
              <a:rPr lang="en-US" dirty="0" smtClean="0"/>
              <a:t>Presenter’s Name,</a:t>
            </a:r>
            <a:br>
              <a:rPr lang="en-US" dirty="0" smtClean="0"/>
            </a:br>
            <a:r>
              <a:rPr lang="en-US" dirty="0" smtClean="0"/>
              <a:t>Title</a:t>
            </a:r>
            <a:endParaRPr lang="en-US" dirty="0"/>
          </a:p>
        </p:txBody>
      </p:sp>
    </p:spTree>
    <p:extLst>
      <p:ext uri="{BB962C8B-B14F-4D97-AF65-F5344CB8AC3E}">
        <p14:creationId xmlns="" xmlns:p14="http://schemas.microsoft.com/office/powerpoint/2010/main" val="3794837984"/>
      </p:ext>
    </p:extLst>
  </p:cSld>
  <p:clrMapOvr>
    <a:masterClrMapping/>
  </p:clrMapOvr>
  <p:transition spd="med">
    <p:wipe dir="r"/>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nd Content_IVF">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4_RPH_Icons_Inherited-Disease2.png"/>
          <p:cNvPicPr>
            <a:picLocks noChangeAspect="1"/>
          </p:cNvPicPr>
          <p:nvPr userDrawn="1"/>
        </p:nvPicPr>
        <p:blipFill>
          <a:blip r:embed="rId2" cstate="print">
            <a:grayscl/>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4" name="Picture 3" descr="1_RPH_Icons_IVF.png"/>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userDrawn="1"/>
        </p:nvPicPr>
        <p:blipFill>
          <a:blip r:embed="rId4"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778870706"/>
      </p:ext>
    </p:extLst>
  </p:cSld>
  <p:clrMapOvr>
    <a:masterClrMapping/>
  </p:clrMapOvr>
  <p:transition spd="med">
    <p:wipe dir="r"/>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nd Content_RGH">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9" name="Picture 8" descr="1_RPH_Icons_IVF.png"/>
          <p:cNvPicPr>
            <a:picLocks noChangeAspect="1"/>
          </p:cNvPicPr>
          <p:nvPr userDrawn="1"/>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4" cstate="print">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2.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3_Title and Content_Inherited-Disease">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pic>
        <p:nvPicPr>
          <p:cNvPr id="13" name="Picture 12" descr="4_RPH_Icons_Inherited-Disease2.png"/>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8311779" y="229335"/>
            <a:ext cx="530352" cy="530352"/>
          </a:xfrm>
          <a:prstGeom prst="rect">
            <a:avLst/>
          </a:prstGeom>
          <a:effectLst>
            <a:reflection blurRad="6350" stA="52000" endA="300" endPos="35000" dir="5400000" sy="-100000" algn="bl" rotWithShape="0"/>
          </a:effectLst>
        </p:spPr>
      </p:pic>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9" name="Picture 8" descr="1_RPH_Icons_IVF.png"/>
          <p:cNvPicPr>
            <a:picLocks noChangeAspect="1"/>
          </p:cNvPicPr>
          <p:nvPr userDrawn="1"/>
        </p:nvPicPr>
        <p:blipFill>
          <a:blip r:embed="rId3"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userDrawn="1"/>
        </p:nvPicPr>
        <p:blipFill>
          <a:blip r:embed="rId4"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userDrawn="1"/>
        </p:nvPicPr>
        <p:blipFill>
          <a:blip r:embed="rId5"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Content_1">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 xmlns:p14="http://schemas.microsoft.com/office/powerpoint/2010/main" val="2931891213"/>
      </p:ext>
    </p:extLst>
  </p:cSld>
  <p:clrMapOvr>
    <a:masterClrMapping/>
  </p:clrMapOvr>
  <p:transition spd="med">
    <p:wipe dir="r"/>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103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7" name="Content Placeholder 2"/>
          <p:cNvSpPr>
            <a:spLocks noGrp="1"/>
          </p:cNvSpPr>
          <p:nvPr>
            <p:ph idx="10" hasCustomPrompt="1"/>
          </p:nvPr>
        </p:nvSpPr>
        <p:spPr>
          <a:xfrm>
            <a:off x="4629912" y="1435608"/>
            <a:ext cx="4085463" cy="4882896"/>
          </a:xfrm>
        </p:spPr>
        <p:txBody>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 xmlns:p14="http://schemas.microsoft.com/office/powerpoint/2010/main" val="753203498"/>
      </p:ext>
    </p:extLst>
  </p:cSld>
  <p:clrMapOvr>
    <a:masterClrMapping/>
  </p:clrMapOvr>
  <p:transition spd="med">
    <p:wipe dir="r"/>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hasCustomPrompt="1"/>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Tree>
    <p:extLst>
      <p:ext uri="{BB962C8B-B14F-4D97-AF65-F5344CB8AC3E}">
        <p14:creationId xmlns="" xmlns:p14="http://schemas.microsoft.com/office/powerpoint/2010/main" val="558661239"/>
      </p:ext>
    </p:extLst>
  </p:cSld>
  <p:clrMapOvr>
    <a:masterClrMapping/>
  </p:clrMapOvr>
  <p:transition spd="med">
    <p:wipe dir="r"/>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screen">
            <a:extLst>
              <a:ext uri="{28A0092B-C50C-407E-A947-70E740481C1C}">
                <a14:useLocalDpi xmlns="" xmlns:a14="http://schemas.microsoft.com/office/drawing/2010/main"/>
              </a:ext>
            </a:extLst>
          </a:blip>
          <a:stretch>
            <a:fillRect/>
          </a:stretch>
        </p:blipFill>
        <p:spPr>
          <a:xfrm>
            <a:off x="0" y="902525"/>
            <a:ext cx="9143391" cy="5501080"/>
          </a:xfrm>
          <a:prstGeom prst="rect">
            <a:avLst/>
          </a:prstGeom>
        </p:spPr>
      </p:pic>
      <p:sp>
        <p:nvSpPr>
          <p:cNvPr id="8" name="Rectangle 10"/>
          <p:cNvSpPr>
            <a:spLocks noGrp="1" noChangeArrowheads="1"/>
          </p:cNvSpPr>
          <p:nvPr>
            <p:ph type="ctrTitle" hasCustomPrompt="1"/>
          </p:nvPr>
        </p:nvSpPr>
        <p:spPr>
          <a:xfrm>
            <a:off x="469900" y="452058"/>
            <a:ext cx="8257241" cy="2030671"/>
          </a:xfrm>
        </p:spPr>
        <p:txBody>
          <a:bodyPr anchor="ctr"/>
          <a:lstStyle>
            <a:lvl1pPr algn="l">
              <a:defRPr sz="3200" b="0" baseline="0"/>
            </a:lvl1pPr>
          </a:lstStyle>
          <a:p>
            <a:r>
              <a:rPr lang="en-US" dirty="0" smtClean="0"/>
              <a:t>Click to Edit Section Title</a:t>
            </a:r>
            <a:endParaRPr lang="en-US" dirty="0"/>
          </a:p>
        </p:txBody>
      </p:sp>
    </p:spTree>
    <p:extLst>
      <p:ext uri="{BB962C8B-B14F-4D97-AF65-F5344CB8AC3E}">
        <p14:creationId xmlns="" xmlns:p14="http://schemas.microsoft.com/office/powerpoint/2010/main" val="4058106707"/>
      </p:ext>
    </p:extLst>
  </p:cSld>
  <p:clrMapOvr>
    <a:masterClrMapping/>
  </p:clrMapOvr>
  <p:transition spd="med">
    <p:wipe dir="r"/>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a:xfrm>
            <a:off x="3124200" y="6445938"/>
            <a:ext cx="2895600" cy="365125"/>
          </a:xfrm>
          <a:prstGeom prst="rect">
            <a:avLst/>
          </a:prstGeom>
        </p:spPr>
        <p:txBody>
          <a:bodyPr/>
          <a:lstStyle/>
          <a:p>
            <a:pPr fontAlgn="base">
              <a:spcBef>
                <a:spcPct val="0"/>
              </a:spcBef>
              <a:spcAft>
                <a:spcPct val="0"/>
              </a:spcAft>
            </a:pPr>
            <a:endParaRPr lang="en-US" sz="1600" dirty="0">
              <a:solidFill>
                <a:srgbClr val="1A1818"/>
              </a:solidFill>
            </a:endParaRPr>
          </a:p>
        </p:txBody>
      </p:sp>
      <p:sp>
        <p:nvSpPr>
          <p:cNvPr id="6" name="Slide Number Placeholder 5"/>
          <p:cNvSpPr>
            <a:spLocks noGrp="1"/>
          </p:cNvSpPr>
          <p:nvPr>
            <p:ph type="sldNum" sz="quarter" idx="12"/>
          </p:nvPr>
        </p:nvSpPr>
        <p:spPr>
          <a:xfrm>
            <a:off x="-62459" y="6445938"/>
            <a:ext cx="651991" cy="365125"/>
          </a:xfrm>
          <a:prstGeom prst="rect">
            <a:avLst/>
          </a:prstGeom>
        </p:spPr>
        <p:txBody>
          <a:bodyPr/>
          <a:lstStyle/>
          <a:p>
            <a:pPr fontAlgn="base">
              <a:spcBef>
                <a:spcPct val="0"/>
              </a:spcBef>
              <a:spcAft>
                <a:spcPct val="0"/>
              </a:spcAft>
            </a:pPr>
            <a:fld id="{0E302883-9F7C-CE45-AB73-0650B2E598D9}" type="slidenum">
              <a:rPr lang="en-US" sz="1600" smtClean="0">
                <a:solidFill>
                  <a:srgbClr val="1A1818"/>
                </a:solidFill>
              </a:rPr>
              <a:pPr fontAlgn="base">
                <a:spcBef>
                  <a:spcPct val="0"/>
                </a:spcBef>
                <a:spcAft>
                  <a:spcPct val="0"/>
                </a:spcAft>
              </a:pPr>
              <a:t>‹#›</a:t>
            </a:fld>
            <a:endParaRPr lang="en-US" sz="1600" dirty="0">
              <a:solidFill>
                <a:srgbClr val="1A1818"/>
              </a:solidFill>
            </a:endParaRPr>
          </a:p>
        </p:txBody>
      </p:sp>
    </p:spTree>
    <p:extLst>
      <p:ext uri="{BB962C8B-B14F-4D97-AF65-F5344CB8AC3E}">
        <p14:creationId xmlns="" xmlns:p14="http://schemas.microsoft.com/office/powerpoint/2010/main" val="41710293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p:cSld name="Title Slide_Icons">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eproHealth_4_icons.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sz="1800"/>
            </a:lvl1pPr>
          </a:lstStyle>
          <a:p>
            <a:r>
              <a:rPr lang="en-US" smtClean="0"/>
              <a:t>Click to edit Master subtitle style</a:t>
            </a:r>
            <a:endParaRPr lang="en-US" dirty="0"/>
          </a:p>
        </p:txBody>
      </p:sp>
    </p:spTree>
    <p:extLst>
      <p:ext uri="{BB962C8B-B14F-4D97-AF65-F5344CB8AC3E}">
        <p14:creationId xmlns="" xmlns:p14="http://schemas.microsoft.com/office/powerpoint/2010/main" val="360243294"/>
      </p:ext>
    </p:extLst>
  </p:cSld>
  <p:clrMapOvr>
    <a:masterClrMapping/>
  </p:clrMapOvr>
  <p:transition spd="med">
    <p:wipe dir="r"/>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p:cSld name="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2256865605"/>
      </p:ext>
    </p:extLst>
  </p:cSld>
  <p:clrMapOvr>
    <a:masterClrMapping/>
  </p:clrMapOvr>
  <p:transition spd="med">
    <p:wipe dir="r"/>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p:cSld name="1_Title Slide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2" name="Picture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2862"/>
            <a:ext cx="9144000" cy="6120384"/>
          </a:xfrm>
          <a:prstGeom prst="rect">
            <a:avLst/>
          </a:prstGeom>
        </p:spPr>
      </p:pic>
      <p:pic>
        <p:nvPicPr>
          <p:cNvPr id="15" name="Picture 3" descr="ILLUMINA_LOGO_RGB_new"/>
          <p:cNvPicPr>
            <a:picLocks noChangeAspect="1" noChangeArrowheads="1"/>
          </p:cNvPicPr>
          <p:nvPr/>
        </p:nvPicPr>
        <p:blipFill>
          <a:blip r:embed="rId4"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2030202334"/>
      </p:ext>
    </p:extLst>
  </p:cSld>
  <p:clrMapOvr>
    <a:masterClrMapping/>
  </p:clrMapOvr>
  <p:transition spd="med">
    <p:wipe dir="r"/>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p:cSld name="Title Slide_Conception">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6" name="Picture 5" descr="ReproHealth_Conceptio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2759897394"/>
      </p:ext>
    </p:extLst>
  </p:cSld>
  <p:clrMapOvr>
    <a:masterClrMapping/>
  </p:clrMapOvr>
  <p:transition spd="med">
    <p:wipe dir="r"/>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p:cSld name="Title Slide_Inherited-Disease">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Inherited-disease-01.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58582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01750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spTree>
    <p:extLst>
      <p:ext uri="{BB962C8B-B14F-4D97-AF65-F5344CB8AC3E}">
        <p14:creationId xmlns="" xmlns:p14="http://schemas.microsoft.com/office/powerpoint/2010/main" val="311592284"/>
      </p:ext>
    </p:extLst>
  </p:cSld>
  <p:clrMapOvr>
    <a:masterClrMapping/>
  </p:clrMapOvr>
  <p:transition spd="med">
    <p:wipe dir="r"/>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6" name="Footer Placeholder 5"/>
          <p:cNvSpPr>
            <a:spLocks noGrp="1"/>
          </p:cNvSpPr>
          <p:nvPr>
            <p:ph type="ftr" sz="quarter" idx="11"/>
          </p:nvPr>
        </p:nvSpPr>
        <p:spPr/>
        <p:txBody>
          <a:bodyPr/>
          <a:lstStyle/>
          <a:p>
            <a:endParaRPr lang="en-GB">
              <a:solidFill>
                <a:prstClr val="black">
                  <a:tint val="75000"/>
                </a:prstClr>
              </a:solidFill>
            </a:endParaRPr>
          </a:p>
        </p:txBody>
      </p:sp>
      <p:sp>
        <p:nvSpPr>
          <p:cNvPr id="7" name="Slide Number Placeholder 6"/>
          <p:cNvSpPr>
            <a:spLocks noGrp="1"/>
          </p:cNvSpPr>
          <p:nvPr>
            <p:ph type="sldNum" sz="quarter" idx="12"/>
          </p:nvPr>
        </p:nvSpPr>
        <p:spPr/>
        <p:txBody>
          <a:body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p:cSld name="Title Slide_Verifi_01">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2" name="Picture 1" descr="RPH_Verifi_Backgrounds_Woma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7"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8"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4" name="Picture 3" descr="VERIFI_LOGO_2C_RGB.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9" name="Straight Connector 8"/>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 xmlns:p14="http://schemas.microsoft.com/office/powerpoint/2010/main" val="212543760"/>
      </p:ext>
    </p:extLst>
  </p:cSld>
  <p:clrMapOvr>
    <a:masterClrMapping/>
  </p:clrMapOvr>
  <p:transition spd="med">
    <p:wipe dir="r"/>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p:cSld name="Title Slide_Verifi_02">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Two_Wome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 xmlns:p14="http://schemas.microsoft.com/office/powerpoint/2010/main" val="2574799691"/>
      </p:ext>
    </p:extLst>
  </p:cSld>
  <p:clrMapOvr>
    <a:masterClrMapping/>
  </p:clrMapOvr>
  <p:transition spd="med">
    <p:wipe dir="r"/>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p:cSld name="Title Slide_Verifi_03">
    <p:spTree>
      <p:nvGrpSpPr>
        <p:cNvPr id="1" name=""/>
        <p:cNvGrpSpPr/>
        <p:nvPr/>
      </p:nvGrpSpPr>
      <p:grpSpPr>
        <a:xfrm>
          <a:off x="0" y="0"/>
          <a:ext cx="0" cy="0"/>
          <a:chOff x="0" y="0"/>
          <a:chExt cx="0" cy="0"/>
        </a:xfrm>
      </p:grpSpPr>
      <p:sp>
        <p:nvSpPr>
          <p:cNvPr id="8" name="Rectangle 7"/>
          <p:cNvSpPr/>
          <p:nvPr/>
        </p:nvSpPr>
        <p:spPr bwMode="auto">
          <a:xfrm>
            <a:off x="0" y="0"/>
            <a:ext cx="9144000" cy="6123246"/>
          </a:xfrm>
          <a:prstGeom prst="rect">
            <a:avLst/>
          </a:prstGeom>
          <a:solidFill>
            <a:schemeClr val="bg1"/>
          </a:soli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smtClean="0">
              <a:solidFill>
                <a:srgbClr val="4D4D4F"/>
              </a:solidFill>
              <a:cs typeface="Arial" pitchFamily="34" charset="0"/>
            </a:endParaRPr>
          </a:p>
        </p:txBody>
      </p:sp>
      <p:pic>
        <p:nvPicPr>
          <p:cNvPr id="11" name="Picture 10" descr="bkgrd-shadow-line-long30.jpg"/>
          <p:cNvPicPr>
            <a:picLocks noChangeAspect="1"/>
          </p:cNvPicPr>
          <p:nvPr/>
        </p:nvPicPr>
        <p:blipFill rotWithShape="1">
          <a:blip r:embed="rId2" cstate="print"/>
          <a:srcRect t="3333"/>
          <a:stretch/>
        </p:blipFill>
        <p:spPr>
          <a:xfrm>
            <a:off x="0" y="3263900"/>
            <a:ext cx="9144000" cy="3314700"/>
          </a:xfrm>
          <a:prstGeom prst="rect">
            <a:avLst/>
          </a:prstGeom>
        </p:spPr>
      </p:pic>
      <p:pic>
        <p:nvPicPr>
          <p:cNvPr id="15" name="Picture 3" descr="ILLUMINA_LOGO_RGB_new"/>
          <p:cNvPicPr>
            <a:picLocks noChangeAspect="1" noChangeArrowheads="1"/>
          </p:cNvPicPr>
          <p:nvPr/>
        </p:nvPicPr>
        <p:blipFill>
          <a:blip r:embed="rId3" cstate="print"/>
          <a:srcRect/>
          <a:stretch>
            <a:fillRect/>
          </a:stretch>
        </p:blipFill>
        <p:spPr bwMode="auto">
          <a:xfrm>
            <a:off x="7816850" y="6374532"/>
            <a:ext cx="1106488" cy="250825"/>
          </a:xfrm>
          <a:prstGeom prst="rect">
            <a:avLst/>
          </a:prstGeom>
          <a:noFill/>
          <a:ln w="9525">
            <a:noFill/>
            <a:miter lim="800000"/>
            <a:headEnd/>
            <a:tailEnd/>
          </a:ln>
        </p:spPr>
      </p:pic>
      <p:sp>
        <p:nvSpPr>
          <p:cNvPr id="10" name="Text Box 6"/>
          <p:cNvSpPr txBox="1">
            <a:spLocks noChangeArrowheads="1"/>
          </p:cNvSpPr>
          <p:nvPr/>
        </p:nvSpPr>
        <p:spPr bwMode="auto">
          <a:xfrm>
            <a:off x="122237" y="6233153"/>
            <a:ext cx="6983413" cy="461665"/>
          </a:xfrm>
          <a:prstGeom prst="rect">
            <a:avLst/>
          </a:prstGeom>
          <a:noFill/>
          <a:ln w="9525">
            <a:noFill/>
            <a:miter lim="800000"/>
            <a:headEnd/>
            <a:tailEnd/>
          </a:ln>
          <a:effectLst/>
        </p:spPr>
        <p:txBody>
          <a:bodyPr wrap="square">
            <a:spAutoFit/>
          </a:bodyPr>
          <a:lstStyle/>
          <a:p>
            <a:pPr fontAlgn="base">
              <a:spcBef>
                <a:spcPct val="0"/>
              </a:spcBef>
              <a:spcAft>
                <a:spcPct val="0"/>
              </a:spcAft>
            </a:pPr>
            <a:r>
              <a:rPr lang="en-US" sz="600" dirty="0" smtClean="0">
                <a:solidFill>
                  <a:srgbClr val="4D4D4F"/>
                </a:solidFill>
                <a:cs typeface="Arial" pitchFamily="34" charset="0"/>
              </a:rPr>
              <a:t>© 2014 Illumina, Inc. All rights reserved.</a:t>
            </a:r>
          </a:p>
          <a:p>
            <a:pPr fontAlgn="base">
              <a:spcBef>
                <a:spcPct val="0"/>
              </a:spcBef>
              <a:spcAft>
                <a:spcPct val="0"/>
              </a:spcAft>
            </a:pPr>
            <a:r>
              <a:rPr lang="en-US" sz="600" dirty="0" smtClean="0">
                <a:solidFill>
                  <a:srgbClr val="4D4D4F"/>
                </a:solidFill>
                <a:cs typeface="Arial" pitchFamily="34" charset="0"/>
              </a:rPr>
              <a:t>Illumina, </a:t>
            </a:r>
            <a:r>
              <a:rPr lang="en-US" sz="600" dirty="0" err="1" smtClean="0">
                <a:solidFill>
                  <a:srgbClr val="4D4D4F"/>
                </a:solidFill>
                <a:cs typeface="Arial" pitchFamily="34" charset="0"/>
              </a:rPr>
              <a:t>IlluminaDx</a:t>
            </a:r>
            <a:r>
              <a:rPr lang="en-US" sz="600" dirty="0" smtClean="0">
                <a:solidFill>
                  <a:srgbClr val="4D4D4F"/>
                </a:solidFill>
                <a:cs typeface="Arial" pitchFamily="34" charset="0"/>
              </a:rPr>
              <a:t>, </a:t>
            </a:r>
            <a:r>
              <a:rPr lang="en-US" sz="600" dirty="0" err="1" smtClean="0">
                <a:solidFill>
                  <a:srgbClr val="4D4D4F"/>
                </a:solidFill>
                <a:cs typeface="Arial" pitchFamily="34" charset="0"/>
              </a:rPr>
              <a:t>BaseSpace</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BeadArray</a:t>
            </a:r>
            <a:r>
              <a:rPr lang="en-US" sz="600" dirty="0" smtClean="0">
                <a:solidFill>
                  <a:srgbClr val="4D4D4F"/>
                </a:solidFill>
                <a:cs typeface="Arial" pitchFamily="34" charset="0"/>
              </a:rPr>
              <a:t>, </a:t>
            </a:r>
            <a:r>
              <a:rPr lang="en-US" sz="600" dirty="0" err="1" smtClean="0">
                <a:solidFill>
                  <a:srgbClr val="4D4D4F"/>
                </a:solidFill>
                <a:cs typeface="Arial" pitchFamily="34" charset="0"/>
              </a:rPr>
              <a:t>BeadXpress</a:t>
            </a:r>
            <a:r>
              <a:rPr lang="en-US" sz="600" dirty="0" smtClean="0">
                <a:solidFill>
                  <a:srgbClr val="4D4D4F"/>
                </a:solidFill>
                <a:cs typeface="Arial" pitchFamily="34" charset="0"/>
              </a:rPr>
              <a:t>, </a:t>
            </a:r>
            <a:r>
              <a:rPr lang="en-US" sz="600" dirty="0" err="1" smtClean="0">
                <a:solidFill>
                  <a:srgbClr val="4D4D4F"/>
                </a:solidFill>
                <a:cs typeface="Arial" pitchFamily="34" charset="0"/>
              </a:rPr>
              <a:t>cBot</a:t>
            </a:r>
            <a:r>
              <a:rPr lang="en-US" sz="600" dirty="0" smtClean="0">
                <a:solidFill>
                  <a:srgbClr val="4D4D4F"/>
                </a:solidFill>
                <a:cs typeface="Arial" pitchFamily="34" charset="0"/>
              </a:rPr>
              <a:t>, </a:t>
            </a:r>
            <a:r>
              <a:rPr lang="en-US" sz="600" dirty="0" err="1" smtClean="0">
                <a:solidFill>
                  <a:srgbClr val="4D4D4F"/>
                </a:solidFill>
                <a:cs typeface="Arial" pitchFamily="34" charset="0"/>
              </a:rPr>
              <a:t>CSPro</a:t>
            </a:r>
            <a:r>
              <a:rPr lang="en-US" sz="600" dirty="0" smtClean="0">
                <a:solidFill>
                  <a:srgbClr val="4D4D4F"/>
                </a:solidFill>
                <a:cs typeface="Arial" pitchFamily="34" charset="0"/>
              </a:rPr>
              <a:t>, DASL, </a:t>
            </a:r>
            <a:r>
              <a:rPr lang="en-US" sz="600" dirty="0" err="1" smtClean="0">
                <a:solidFill>
                  <a:srgbClr val="4D4D4F"/>
                </a:solidFill>
                <a:cs typeface="Arial" pitchFamily="34" charset="0"/>
              </a:rPr>
              <a:t>DesignStudio</a:t>
            </a:r>
            <a:r>
              <a:rPr lang="en-US" sz="600" dirty="0" smtClean="0">
                <a:solidFill>
                  <a:srgbClr val="4D4D4F"/>
                </a:solidFill>
                <a:cs typeface="Arial" pitchFamily="34" charset="0"/>
              </a:rPr>
              <a:t>, Eco, </a:t>
            </a:r>
            <a:r>
              <a:rPr lang="en-US" sz="600" dirty="0" err="1" smtClean="0">
                <a:solidFill>
                  <a:srgbClr val="4D4D4F"/>
                </a:solidFill>
                <a:cs typeface="Arial" pitchFamily="34" charset="0"/>
              </a:rPr>
              <a:t>GAIIx</a:t>
            </a:r>
            <a:r>
              <a:rPr lang="en-US" sz="600" dirty="0" smtClean="0">
                <a:solidFill>
                  <a:srgbClr val="4D4D4F"/>
                </a:solidFill>
                <a:cs typeface="Arial" pitchFamily="34" charset="0"/>
              </a:rPr>
              <a:t>, Genetic Energy, Genome Analyzer, </a:t>
            </a:r>
            <a:r>
              <a:rPr lang="en-US" sz="600" dirty="0" err="1" smtClean="0">
                <a:solidFill>
                  <a:srgbClr val="4D4D4F"/>
                </a:solidFill>
                <a:cs typeface="Arial" pitchFamily="34" charset="0"/>
              </a:rPr>
              <a:t>GenomeStudio</a:t>
            </a:r>
            <a:r>
              <a:rPr lang="en-US" sz="600" dirty="0" smtClean="0">
                <a:solidFill>
                  <a:srgbClr val="4D4D4F"/>
                </a:solidFill>
                <a:cs typeface="Arial" pitchFamily="34" charset="0"/>
              </a:rPr>
              <a:t>, </a:t>
            </a:r>
            <a:r>
              <a:rPr lang="en-US" sz="600" dirty="0" err="1" smtClean="0">
                <a:solidFill>
                  <a:srgbClr val="4D4D4F"/>
                </a:solidFill>
                <a:cs typeface="Arial" pitchFamily="34" charset="0"/>
              </a:rPr>
              <a:t>GoldenGate</a:t>
            </a:r>
            <a:r>
              <a:rPr lang="en-US" sz="600" dirty="0" smtClean="0">
                <a:solidFill>
                  <a:srgbClr val="4D4D4F"/>
                </a:solidFill>
                <a:cs typeface="Arial" pitchFamily="34" charset="0"/>
              </a:rPr>
              <a:t>, </a:t>
            </a:r>
            <a:r>
              <a:rPr lang="en-US" sz="600" dirty="0" err="1" smtClean="0">
                <a:solidFill>
                  <a:srgbClr val="4D4D4F"/>
                </a:solidFill>
                <a:cs typeface="Arial" pitchFamily="34" charset="0"/>
              </a:rPr>
              <a:t>HiScan</a:t>
            </a:r>
            <a:r>
              <a:rPr lang="en-US" sz="600" dirty="0" smtClean="0">
                <a:solidFill>
                  <a:srgbClr val="4D4D4F"/>
                </a:solidFill>
                <a:cs typeface="Arial" pitchFamily="34" charset="0"/>
              </a:rPr>
              <a:t>, </a:t>
            </a:r>
            <a:r>
              <a:rPr lang="en-US" sz="600" dirty="0" err="1" smtClean="0">
                <a:solidFill>
                  <a:srgbClr val="4D4D4F"/>
                </a:solidFill>
                <a:cs typeface="Arial" pitchFamily="34" charset="0"/>
              </a:rPr>
              <a:t>HiSeq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Infinium</a:t>
            </a:r>
            <a:r>
              <a:rPr lang="en-US" sz="600" dirty="0" smtClean="0">
                <a:solidFill>
                  <a:srgbClr val="4D4D4F"/>
                </a:solidFill>
                <a:cs typeface="Arial" pitchFamily="34" charset="0"/>
              </a:rPr>
              <a:t>, </a:t>
            </a:r>
            <a:r>
              <a:rPr lang="en-US" sz="600" dirty="0" err="1" smtClean="0">
                <a:solidFill>
                  <a:srgbClr val="4D4D4F"/>
                </a:solidFill>
                <a:cs typeface="Arial" pitchFamily="34" charset="0"/>
              </a:rPr>
              <a:t>iSelect</a:t>
            </a:r>
            <a:r>
              <a:rPr lang="en-US" sz="600" dirty="0" smtClean="0">
                <a:solidFill>
                  <a:srgbClr val="4D4D4F"/>
                </a:solidFill>
                <a:cs typeface="Arial" pitchFamily="34" charset="0"/>
              </a:rPr>
              <a:t>, </a:t>
            </a:r>
            <a:r>
              <a:rPr lang="en-US" sz="600" dirty="0" err="1" smtClean="0">
                <a:solidFill>
                  <a:srgbClr val="4D4D4F"/>
                </a:solidFill>
                <a:cs typeface="Arial" pitchFamily="34" charset="0"/>
              </a:rPr>
              <a:t>MiSeq</a:t>
            </a:r>
            <a:r>
              <a:rPr lang="en-US" sz="600" dirty="0" smtClean="0">
                <a:solidFill>
                  <a:srgbClr val="4D4D4F"/>
                </a:solidFill>
                <a:cs typeface="Arial" pitchFamily="34" charset="0"/>
              </a:rPr>
              <a:t>, </a:t>
            </a:r>
            <a:r>
              <a:rPr lang="en-US" sz="600" dirty="0" err="1" smtClean="0">
                <a:solidFill>
                  <a:srgbClr val="4D4D4F"/>
                </a:solidFill>
                <a:cs typeface="Arial" pitchFamily="34" charset="0"/>
              </a:rPr>
              <a:t>Nextera</a:t>
            </a:r>
            <a:r>
              <a:rPr lang="en-US" sz="600" dirty="0" smtClean="0">
                <a:solidFill>
                  <a:srgbClr val="4D4D4F"/>
                </a:solidFill>
                <a:cs typeface="Arial" pitchFamily="34" charset="0"/>
              </a:rPr>
              <a:t>, </a:t>
            </a:r>
            <a:r>
              <a:rPr lang="en-US" sz="600" dirty="0" err="1" smtClean="0">
                <a:solidFill>
                  <a:srgbClr val="4D4D4F"/>
                </a:solidFill>
                <a:cs typeface="Arial" pitchFamily="34" charset="0"/>
              </a:rPr>
              <a:t>NuPCR</a:t>
            </a:r>
            <a:r>
              <a:rPr lang="en-US" sz="600" dirty="0" smtClean="0">
                <a:solidFill>
                  <a:srgbClr val="4D4D4F"/>
                </a:solidFill>
                <a:cs typeface="Arial" pitchFamily="34" charset="0"/>
              </a:rPr>
              <a:t>, </a:t>
            </a:r>
            <a:r>
              <a:rPr lang="en-US" sz="600" dirty="0" err="1" smtClean="0">
                <a:solidFill>
                  <a:srgbClr val="4D4D4F"/>
                </a:solidFill>
                <a:cs typeface="Arial" pitchFamily="34" charset="0"/>
              </a:rPr>
              <a:t>SeqMonitor</a:t>
            </a:r>
            <a:r>
              <a:rPr lang="en-US" sz="600" dirty="0" smtClean="0">
                <a:solidFill>
                  <a:srgbClr val="4D4D4F"/>
                </a:solidFill>
                <a:cs typeface="Arial" pitchFamily="34" charset="0"/>
              </a:rPr>
              <a:t>, </a:t>
            </a:r>
            <a:r>
              <a:rPr lang="en-US" sz="600" dirty="0" err="1" smtClean="0">
                <a:solidFill>
                  <a:srgbClr val="4D4D4F"/>
                </a:solidFill>
                <a:cs typeface="Arial" pitchFamily="34" charset="0"/>
              </a:rPr>
              <a:t>Solexa</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TruSeq</a:t>
            </a:r>
            <a:r>
              <a:rPr lang="en-US" sz="600" dirty="0" smtClean="0">
                <a:solidFill>
                  <a:srgbClr val="4D4D4F"/>
                </a:solidFill>
                <a:cs typeface="Arial" pitchFamily="34" charset="0"/>
              </a:rPr>
              <a:t>, </a:t>
            </a:r>
            <a:r>
              <a:rPr lang="en-US" sz="600" dirty="0" err="1" smtClean="0">
                <a:solidFill>
                  <a:srgbClr val="4D4D4F"/>
                </a:solidFill>
                <a:cs typeface="Arial" pitchFamily="34" charset="0"/>
              </a:rPr>
              <a:t>TruSight</a:t>
            </a:r>
            <a:r>
              <a:rPr lang="en-US" sz="600" dirty="0" smtClean="0">
                <a:solidFill>
                  <a:srgbClr val="4D4D4F"/>
                </a:solidFill>
                <a:cs typeface="Arial" pitchFamily="34" charset="0"/>
              </a:rPr>
              <a:t>, </a:t>
            </a:r>
            <a:r>
              <a:rPr lang="en-US" sz="600" dirty="0" err="1" smtClean="0">
                <a:solidFill>
                  <a:srgbClr val="4D4D4F"/>
                </a:solidFill>
                <a:cs typeface="Arial" pitchFamily="34" charset="0"/>
              </a:rPr>
              <a:t>VeraCode</a:t>
            </a:r>
            <a:r>
              <a:rPr lang="en-US" sz="600" dirty="0" smtClean="0">
                <a:solidFill>
                  <a:srgbClr val="4D4D4F"/>
                </a:solidFill>
                <a:cs typeface="Arial" pitchFamily="34" charset="0"/>
              </a:rPr>
              <a:t>, the pumpkin orange color, and the Genetic Energy streaming bases design are trademarks or registered trademarks of Illumina, Inc. All other brands and names contained herein are the property of their respective owners.   </a:t>
            </a:r>
          </a:p>
        </p:txBody>
      </p:sp>
      <p:pic>
        <p:nvPicPr>
          <p:cNvPr id="3" name="Picture 2" descr="RPH_Verifi_Woman_and_Man.jp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6120384"/>
          </a:xfrm>
          <a:prstGeom prst="rect">
            <a:avLst/>
          </a:prstGeom>
        </p:spPr>
      </p:pic>
      <p:sp>
        <p:nvSpPr>
          <p:cNvPr id="12" name="Rectangle 10"/>
          <p:cNvSpPr>
            <a:spLocks noGrp="1" noChangeArrowheads="1"/>
          </p:cNvSpPr>
          <p:nvPr>
            <p:ph type="ctrTitle"/>
          </p:nvPr>
        </p:nvSpPr>
        <p:spPr>
          <a:xfrm>
            <a:off x="403761" y="1146165"/>
            <a:ext cx="5028047" cy="1365805"/>
          </a:xfrm>
          <a:prstGeom prst="rect">
            <a:avLst/>
          </a:prstGeom>
        </p:spPr>
        <p:txBody>
          <a:bodyPr/>
          <a:lstStyle>
            <a:lvl1pPr algn="l">
              <a:defRPr sz="3600" b="0"/>
            </a:lvl1pPr>
          </a:lstStyle>
          <a:p>
            <a:r>
              <a:rPr lang="en-US" smtClean="0"/>
              <a:t>Click to edit Master title style</a:t>
            </a:r>
            <a:endParaRPr lang="en-US" dirty="0"/>
          </a:p>
        </p:txBody>
      </p:sp>
      <p:sp>
        <p:nvSpPr>
          <p:cNvPr id="13" name="Rectangle 11"/>
          <p:cNvSpPr>
            <a:spLocks noGrp="1" noChangeArrowheads="1"/>
          </p:cNvSpPr>
          <p:nvPr>
            <p:ph type="subTitle" idx="1"/>
          </p:nvPr>
        </p:nvSpPr>
        <p:spPr>
          <a:xfrm>
            <a:off x="403762" y="2577846"/>
            <a:ext cx="5028047" cy="1060450"/>
          </a:xfrm>
        </p:spPr>
        <p:txBody>
          <a:bodyPr/>
          <a:lstStyle>
            <a:lvl1pPr marL="0" indent="0" algn="l">
              <a:spcBef>
                <a:spcPct val="0"/>
              </a:spcBef>
              <a:buFontTx/>
              <a:buNone/>
              <a:defRPr/>
            </a:lvl1pPr>
          </a:lstStyle>
          <a:p>
            <a:r>
              <a:rPr lang="en-US" smtClean="0"/>
              <a:t>Click to edit Master subtitle style</a:t>
            </a:r>
            <a:endParaRPr lang="en-US" dirty="0"/>
          </a:p>
        </p:txBody>
      </p:sp>
      <p:pic>
        <p:nvPicPr>
          <p:cNvPr id="14" name="Picture 13" descr="VERIFI_LOGO_2C_RGB.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510503" y="305367"/>
            <a:ext cx="1137747" cy="589046"/>
          </a:xfrm>
          <a:prstGeom prst="rect">
            <a:avLst/>
          </a:prstGeom>
        </p:spPr>
      </p:pic>
      <p:cxnSp>
        <p:nvCxnSpPr>
          <p:cNvPr id="16" name="Straight Connector 15"/>
          <p:cNvCxnSpPr/>
          <p:nvPr/>
        </p:nvCxnSpPr>
        <p:spPr bwMode="auto">
          <a:xfrm>
            <a:off x="0" y="6120384"/>
            <a:ext cx="9144000" cy="0"/>
          </a:xfrm>
          <a:prstGeom prst="line">
            <a:avLst/>
          </a:prstGeom>
          <a:noFill/>
          <a:ln w="50800" cap="flat" cmpd="sng" algn="ctr">
            <a:solidFill>
              <a:srgbClr val="FFB441"/>
            </a:solidFill>
            <a:prstDash val="solid"/>
            <a:round/>
            <a:headEnd type="none" w="med" len="med"/>
            <a:tailEnd type="none" w="med" len="med"/>
          </a:ln>
          <a:effectLst/>
        </p:spPr>
      </p:cxnSp>
    </p:spTree>
    <p:extLst>
      <p:ext uri="{BB962C8B-B14F-4D97-AF65-F5344CB8AC3E}">
        <p14:creationId xmlns="" xmlns:p14="http://schemas.microsoft.com/office/powerpoint/2010/main" val="3794837984"/>
      </p:ext>
    </p:extLst>
  </p:cSld>
  <p:clrMapOvr>
    <a:masterClrMapping/>
  </p:clrMapOvr>
  <p:transition spd="med">
    <p:wipe dir="r"/>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and Content_IVF">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4" name="Picture 3" descr="1_RPH_Icons_IVF.pn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6" name="Picture 5" descr="2_RPH_Icon_RGH.png"/>
          <p:cNvPicPr>
            <a:picLocks noChangeAspect="1"/>
          </p:cNvPicPr>
          <p:nvPr/>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7" name="Picture 6" descr="3_RPH_Icons_Neonatal.png"/>
          <p:cNvPicPr>
            <a:picLocks noChangeAspect="1"/>
          </p:cNvPicPr>
          <p:nvPr/>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8" name="Picture 7" descr="4_RPH_Icons_Inherited-Disease.png"/>
          <p:cNvPicPr>
            <a:picLocks noChangeAspect="1"/>
          </p:cNvPicPr>
          <p:nvPr/>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778870706"/>
      </p:ext>
    </p:extLst>
  </p:cSld>
  <p:clrMapOvr>
    <a:masterClrMapping/>
  </p:clrMapOvr>
  <p:transition spd="med">
    <p:wipe dir="r"/>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Title and Content_RGH">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itle and Content_Neonatal">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grayscl/>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3_Title and Content_Inherited-Disease">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pic>
        <p:nvPicPr>
          <p:cNvPr id="9" name="Picture 8" descr="1_RPH_Icons_IVF.png"/>
          <p:cNvPicPr>
            <a:picLocks noChangeAspect="1"/>
          </p:cNvPicPr>
          <p:nvPr/>
        </p:nvPicPr>
        <p:blipFill>
          <a:blip r:embed="rId2" cstate="print">
            <a:grayscl/>
            <a:extLst>
              <a:ext uri="{28A0092B-C50C-407E-A947-70E740481C1C}">
                <a14:useLocalDpi xmlns="" xmlns:a14="http://schemas.microsoft.com/office/drawing/2010/main" val="0"/>
              </a:ext>
            </a:extLst>
          </a:blip>
          <a:stretch>
            <a:fillRect/>
          </a:stretch>
        </p:blipFill>
        <p:spPr>
          <a:xfrm>
            <a:off x="6316259" y="229335"/>
            <a:ext cx="529236" cy="529236"/>
          </a:xfrm>
          <a:prstGeom prst="rect">
            <a:avLst/>
          </a:prstGeom>
          <a:effectLst>
            <a:reflection blurRad="6350" stA="52000" endA="300" endPos="35000" dir="5400000" sy="-100000" algn="bl" rotWithShape="0"/>
          </a:effectLst>
        </p:spPr>
      </p:pic>
      <p:pic>
        <p:nvPicPr>
          <p:cNvPr id="10" name="Picture 9" descr="2_RPH_Icon_RGH.png"/>
          <p:cNvPicPr>
            <a:picLocks noChangeAspect="1"/>
          </p:cNvPicPr>
          <p:nvPr/>
        </p:nvPicPr>
        <p:blipFill>
          <a:blip r:embed="rId3" cstate="print">
            <a:grayscl/>
            <a:extLst>
              <a:ext uri="{28A0092B-C50C-407E-A947-70E740481C1C}">
                <a14:useLocalDpi xmlns="" xmlns:a14="http://schemas.microsoft.com/office/drawing/2010/main" val="0"/>
              </a:ext>
            </a:extLst>
          </a:blip>
          <a:stretch>
            <a:fillRect/>
          </a:stretch>
        </p:blipFill>
        <p:spPr>
          <a:xfrm>
            <a:off x="6981432" y="229335"/>
            <a:ext cx="529236" cy="529236"/>
          </a:xfrm>
          <a:prstGeom prst="rect">
            <a:avLst/>
          </a:prstGeom>
          <a:effectLst>
            <a:reflection blurRad="6350" stA="52000" endA="300" endPos="35000" dir="5400000" sy="-100000" algn="bl" rotWithShape="0"/>
          </a:effectLst>
        </p:spPr>
      </p:pic>
      <p:pic>
        <p:nvPicPr>
          <p:cNvPr id="11" name="Picture 10" descr="3_RPH_Icons_Neonatal.png"/>
          <p:cNvPicPr>
            <a:picLocks noChangeAspect="1"/>
          </p:cNvPicPr>
          <p:nvPr/>
        </p:nvPicPr>
        <p:blipFill>
          <a:blip r:embed="rId4" cstate="print">
            <a:grayscl/>
            <a:extLst>
              <a:ext uri="{28A0092B-C50C-407E-A947-70E740481C1C}">
                <a14:useLocalDpi xmlns="" xmlns:a14="http://schemas.microsoft.com/office/drawing/2010/main" val="0"/>
              </a:ext>
            </a:extLst>
          </a:blip>
          <a:stretch>
            <a:fillRect/>
          </a:stretch>
        </p:blipFill>
        <p:spPr>
          <a:xfrm>
            <a:off x="7646605" y="229335"/>
            <a:ext cx="529236" cy="529236"/>
          </a:xfrm>
          <a:prstGeom prst="rect">
            <a:avLst/>
          </a:prstGeom>
          <a:effectLst>
            <a:reflection blurRad="6350" stA="52000" endA="300" endPos="35000" dir="5400000" sy="-100000" algn="bl" rotWithShape="0"/>
          </a:effectLst>
        </p:spPr>
      </p:pic>
      <p:pic>
        <p:nvPicPr>
          <p:cNvPr id="12" name="Picture 11" descr="4_RPH_Icons_Inherited-Disease.png"/>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8311779" y="229335"/>
            <a:ext cx="529236" cy="529236"/>
          </a:xfrm>
          <a:prstGeom prst="rect">
            <a:avLst/>
          </a:prstGeom>
          <a:effectLst>
            <a:reflection blurRad="6350" stA="52000" endA="300" endPos="35000" dir="5400000" sy="-100000" algn="bl" rotWithShape="0"/>
          </a:effectLst>
        </p:spPr>
      </p:pic>
    </p:spTree>
    <p:extLst>
      <p:ext uri="{BB962C8B-B14F-4D97-AF65-F5344CB8AC3E}">
        <p14:creationId xmlns="" xmlns:p14="http://schemas.microsoft.com/office/powerpoint/2010/main" val="2773506669"/>
      </p:ext>
    </p:extLst>
  </p:cSld>
  <p:clrMapOvr>
    <a:masterClrMapping/>
  </p:clrMapOvr>
  <p:transition spd="med">
    <p:wipe dir="r"/>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Title and Content_1">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 xmlns:p14="http://schemas.microsoft.com/office/powerpoint/2010/main" val="2931891213"/>
      </p:ext>
    </p:extLst>
  </p:cSld>
  <p:clrMapOvr>
    <a:masterClrMapping/>
  </p:clrMapOvr>
  <p:transition spd="med">
    <p:wipe dir="r"/>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and Content_2">
    <p:spTree>
      <p:nvGrpSpPr>
        <p:cNvPr id="1" name=""/>
        <p:cNvGrpSpPr/>
        <p:nvPr/>
      </p:nvGrpSpPr>
      <p:grpSpPr>
        <a:xfrm>
          <a:off x="0" y="0"/>
          <a:ext cx="0" cy="0"/>
          <a:chOff x="0" y="0"/>
          <a:chExt cx="0" cy="0"/>
        </a:xfrm>
      </p:grpSpPr>
      <p:sp>
        <p:nvSpPr>
          <p:cNvPr id="3" name="Content Placeholder 2"/>
          <p:cNvSpPr>
            <a:spLocks noGrp="1"/>
          </p:cNvSpPr>
          <p:nvPr>
            <p:ph idx="1"/>
          </p:nvPr>
        </p:nvSpPr>
        <p:spPr>
          <a:xfrm>
            <a:off x="2103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7" name="Content Placeholder 2"/>
          <p:cNvSpPr>
            <a:spLocks noGrp="1"/>
          </p:cNvSpPr>
          <p:nvPr>
            <p:ph idx="10"/>
          </p:nvPr>
        </p:nvSpPr>
        <p:spPr>
          <a:xfrm>
            <a:off x="4629912" y="1435608"/>
            <a:ext cx="4085463" cy="488289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 xmlns:p14="http://schemas.microsoft.com/office/powerpoint/2010/main" val="753203498"/>
      </p:ext>
    </p:extLst>
  </p:cSld>
  <p:clrMapOvr>
    <a:masterClrMapping/>
  </p:clrMapOvr>
  <p:transition spd="med">
    <p:wipe dir="r"/>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Tree>
    <p:extLst>
      <p:ext uri="{BB962C8B-B14F-4D97-AF65-F5344CB8AC3E}">
        <p14:creationId xmlns="" xmlns:p14="http://schemas.microsoft.com/office/powerpoint/2010/main" val="558661239"/>
      </p:ext>
    </p:extLst>
  </p:cSld>
  <p:clrMapOvr>
    <a:masterClrMapping/>
  </p:clrMapOvr>
  <p:transition spd="med">
    <p:wipe dir="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64.xml"/><Relationship Id="rId13" Type="http://schemas.openxmlformats.org/officeDocument/2006/relationships/slideLayout" Target="../slideLayouts/slideLayout169.xml"/><Relationship Id="rId18" Type="http://schemas.openxmlformats.org/officeDocument/2006/relationships/slideLayout" Target="../slideLayouts/slideLayout174.xml"/><Relationship Id="rId3" Type="http://schemas.openxmlformats.org/officeDocument/2006/relationships/slideLayout" Target="../slideLayouts/slideLayout159.xml"/><Relationship Id="rId21" Type="http://schemas.openxmlformats.org/officeDocument/2006/relationships/image" Target="../media/image7.png"/><Relationship Id="rId7" Type="http://schemas.openxmlformats.org/officeDocument/2006/relationships/slideLayout" Target="../slideLayouts/slideLayout163.xml"/><Relationship Id="rId12" Type="http://schemas.openxmlformats.org/officeDocument/2006/relationships/slideLayout" Target="../slideLayouts/slideLayout168.xml"/><Relationship Id="rId17" Type="http://schemas.openxmlformats.org/officeDocument/2006/relationships/slideLayout" Target="../slideLayouts/slideLayout173.xml"/><Relationship Id="rId2" Type="http://schemas.openxmlformats.org/officeDocument/2006/relationships/slideLayout" Target="../slideLayouts/slideLayout158.xml"/><Relationship Id="rId16" Type="http://schemas.openxmlformats.org/officeDocument/2006/relationships/slideLayout" Target="../slideLayouts/slideLayout172.xml"/><Relationship Id="rId20" Type="http://schemas.openxmlformats.org/officeDocument/2006/relationships/image" Target="../media/image1.jpeg"/><Relationship Id="rId1" Type="http://schemas.openxmlformats.org/officeDocument/2006/relationships/slideLayout" Target="../slideLayouts/slideLayout157.xml"/><Relationship Id="rId6" Type="http://schemas.openxmlformats.org/officeDocument/2006/relationships/slideLayout" Target="../slideLayouts/slideLayout162.xml"/><Relationship Id="rId11" Type="http://schemas.openxmlformats.org/officeDocument/2006/relationships/slideLayout" Target="../slideLayouts/slideLayout167.xml"/><Relationship Id="rId5" Type="http://schemas.openxmlformats.org/officeDocument/2006/relationships/slideLayout" Target="../slideLayouts/slideLayout161.xml"/><Relationship Id="rId15" Type="http://schemas.openxmlformats.org/officeDocument/2006/relationships/slideLayout" Target="../slideLayouts/slideLayout171.xml"/><Relationship Id="rId10" Type="http://schemas.openxmlformats.org/officeDocument/2006/relationships/slideLayout" Target="../slideLayouts/slideLayout166.xml"/><Relationship Id="rId19" Type="http://schemas.openxmlformats.org/officeDocument/2006/relationships/theme" Target="../theme/theme10.xml"/><Relationship Id="rId4" Type="http://schemas.openxmlformats.org/officeDocument/2006/relationships/slideLayout" Target="../slideLayouts/slideLayout160.xml"/><Relationship Id="rId9" Type="http://schemas.openxmlformats.org/officeDocument/2006/relationships/slideLayout" Target="../slideLayouts/slideLayout165.xml"/><Relationship Id="rId14" Type="http://schemas.openxmlformats.org/officeDocument/2006/relationships/slideLayout" Target="../slideLayouts/slideLayout170.xml"/><Relationship Id="rId22" Type="http://schemas.openxmlformats.org/officeDocument/2006/relationships/image" Target="../media/image8.png"/></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82.xml"/><Relationship Id="rId13" Type="http://schemas.openxmlformats.org/officeDocument/2006/relationships/slideLayout" Target="../slideLayouts/slideLayout187.xml"/><Relationship Id="rId18" Type="http://schemas.openxmlformats.org/officeDocument/2006/relationships/slideLayout" Target="../slideLayouts/slideLayout192.xml"/><Relationship Id="rId3" Type="http://schemas.openxmlformats.org/officeDocument/2006/relationships/slideLayout" Target="../slideLayouts/slideLayout177.xml"/><Relationship Id="rId21" Type="http://schemas.openxmlformats.org/officeDocument/2006/relationships/image" Target="../media/image1.jpeg"/><Relationship Id="rId7" Type="http://schemas.openxmlformats.org/officeDocument/2006/relationships/slideLayout" Target="../slideLayouts/slideLayout181.xml"/><Relationship Id="rId12" Type="http://schemas.openxmlformats.org/officeDocument/2006/relationships/slideLayout" Target="../slideLayouts/slideLayout186.xml"/><Relationship Id="rId17" Type="http://schemas.openxmlformats.org/officeDocument/2006/relationships/slideLayout" Target="../slideLayouts/slideLayout191.xml"/><Relationship Id="rId2" Type="http://schemas.openxmlformats.org/officeDocument/2006/relationships/slideLayout" Target="../slideLayouts/slideLayout176.xml"/><Relationship Id="rId16" Type="http://schemas.openxmlformats.org/officeDocument/2006/relationships/slideLayout" Target="../slideLayouts/slideLayout190.xml"/><Relationship Id="rId20" Type="http://schemas.openxmlformats.org/officeDocument/2006/relationships/theme" Target="../theme/theme11.xml"/><Relationship Id="rId1" Type="http://schemas.openxmlformats.org/officeDocument/2006/relationships/slideLayout" Target="../slideLayouts/slideLayout175.xml"/><Relationship Id="rId6" Type="http://schemas.openxmlformats.org/officeDocument/2006/relationships/slideLayout" Target="../slideLayouts/slideLayout180.xml"/><Relationship Id="rId11" Type="http://schemas.openxmlformats.org/officeDocument/2006/relationships/slideLayout" Target="../slideLayouts/slideLayout185.xml"/><Relationship Id="rId5" Type="http://schemas.openxmlformats.org/officeDocument/2006/relationships/slideLayout" Target="../slideLayouts/slideLayout179.xml"/><Relationship Id="rId15" Type="http://schemas.openxmlformats.org/officeDocument/2006/relationships/slideLayout" Target="../slideLayouts/slideLayout189.xml"/><Relationship Id="rId23" Type="http://schemas.openxmlformats.org/officeDocument/2006/relationships/image" Target="../media/image8.png"/><Relationship Id="rId10" Type="http://schemas.openxmlformats.org/officeDocument/2006/relationships/slideLayout" Target="../slideLayouts/slideLayout184.xml"/><Relationship Id="rId19" Type="http://schemas.openxmlformats.org/officeDocument/2006/relationships/slideLayout" Target="../slideLayouts/slideLayout193.xml"/><Relationship Id="rId4" Type="http://schemas.openxmlformats.org/officeDocument/2006/relationships/slideLayout" Target="../slideLayouts/slideLayout178.xml"/><Relationship Id="rId9" Type="http://schemas.openxmlformats.org/officeDocument/2006/relationships/slideLayout" Target="../slideLayouts/slideLayout183.xml"/><Relationship Id="rId14" Type="http://schemas.openxmlformats.org/officeDocument/2006/relationships/slideLayout" Target="../slideLayouts/slideLayout188.xml"/><Relationship Id="rId22" Type="http://schemas.openxmlformats.org/officeDocument/2006/relationships/image" Target="../media/image7.png"/></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201.xml"/><Relationship Id="rId13" Type="http://schemas.openxmlformats.org/officeDocument/2006/relationships/slideLayout" Target="../slideLayouts/slideLayout206.xml"/><Relationship Id="rId3" Type="http://schemas.openxmlformats.org/officeDocument/2006/relationships/slideLayout" Target="../slideLayouts/slideLayout196.xml"/><Relationship Id="rId7" Type="http://schemas.openxmlformats.org/officeDocument/2006/relationships/slideLayout" Target="../slideLayouts/slideLayout200.xml"/><Relationship Id="rId12" Type="http://schemas.openxmlformats.org/officeDocument/2006/relationships/slideLayout" Target="../slideLayouts/slideLayout205.xml"/><Relationship Id="rId2" Type="http://schemas.openxmlformats.org/officeDocument/2006/relationships/slideLayout" Target="../slideLayouts/slideLayout195.xml"/><Relationship Id="rId16" Type="http://schemas.openxmlformats.org/officeDocument/2006/relationships/theme" Target="../theme/theme12.xml"/><Relationship Id="rId1" Type="http://schemas.openxmlformats.org/officeDocument/2006/relationships/slideLayout" Target="../slideLayouts/slideLayout194.xml"/><Relationship Id="rId6" Type="http://schemas.openxmlformats.org/officeDocument/2006/relationships/slideLayout" Target="../slideLayouts/slideLayout199.xml"/><Relationship Id="rId11" Type="http://schemas.openxmlformats.org/officeDocument/2006/relationships/slideLayout" Target="../slideLayouts/slideLayout204.xml"/><Relationship Id="rId5" Type="http://schemas.openxmlformats.org/officeDocument/2006/relationships/slideLayout" Target="../slideLayouts/slideLayout198.xml"/><Relationship Id="rId15" Type="http://schemas.openxmlformats.org/officeDocument/2006/relationships/slideLayout" Target="../slideLayouts/slideLayout208.xml"/><Relationship Id="rId10" Type="http://schemas.openxmlformats.org/officeDocument/2006/relationships/slideLayout" Target="../slideLayouts/slideLayout203.xml"/><Relationship Id="rId4" Type="http://schemas.openxmlformats.org/officeDocument/2006/relationships/slideLayout" Target="../slideLayouts/slideLayout197.xml"/><Relationship Id="rId9" Type="http://schemas.openxmlformats.org/officeDocument/2006/relationships/slideLayout" Target="../slideLayouts/slideLayout202.xml"/><Relationship Id="rId14" Type="http://schemas.openxmlformats.org/officeDocument/2006/relationships/slideLayout" Target="../slideLayouts/slideLayout207.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216.xml"/><Relationship Id="rId13" Type="http://schemas.openxmlformats.org/officeDocument/2006/relationships/slideLayout" Target="../slideLayouts/slideLayout221.xml"/><Relationship Id="rId3" Type="http://schemas.openxmlformats.org/officeDocument/2006/relationships/slideLayout" Target="../slideLayouts/slideLayout211.xml"/><Relationship Id="rId7" Type="http://schemas.openxmlformats.org/officeDocument/2006/relationships/slideLayout" Target="../slideLayouts/slideLayout215.xml"/><Relationship Id="rId12" Type="http://schemas.openxmlformats.org/officeDocument/2006/relationships/slideLayout" Target="../slideLayouts/slideLayout220.xml"/><Relationship Id="rId2" Type="http://schemas.openxmlformats.org/officeDocument/2006/relationships/slideLayout" Target="../slideLayouts/slideLayout210.xml"/><Relationship Id="rId16" Type="http://schemas.openxmlformats.org/officeDocument/2006/relationships/theme" Target="../theme/theme13.xml"/><Relationship Id="rId1" Type="http://schemas.openxmlformats.org/officeDocument/2006/relationships/slideLayout" Target="../slideLayouts/slideLayout209.xml"/><Relationship Id="rId6" Type="http://schemas.openxmlformats.org/officeDocument/2006/relationships/slideLayout" Target="../slideLayouts/slideLayout214.xml"/><Relationship Id="rId11" Type="http://schemas.openxmlformats.org/officeDocument/2006/relationships/slideLayout" Target="../slideLayouts/slideLayout219.xml"/><Relationship Id="rId5" Type="http://schemas.openxmlformats.org/officeDocument/2006/relationships/slideLayout" Target="../slideLayouts/slideLayout213.xml"/><Relationship Id="rId15" Type="http://schemas.openxmlformats.org/officeDocument/2006/relationships/slideLayout" Target="../slideLayouts/slideLayout223.xml"/><Relationship Id="rId10" Type="http://schemas.openxmlformats.org/officeDocument/2006/relationships/slideLayout" Target="../slideLayouts/slideLayout218.xml"/><Relationship Id="rId4" Type="http://schemas.openxmlformats.org/officeDocument/2006/relationships/slideLayout" Target="../slideLayouts/slideLayout212.xml"/><Relationship Id="rId9" Type="http://schemas.openxmlformats.org/officeDocument/2006/relationships/slideLayout" Target="../slideLayouts/slideLayout217.xml"/><Relationship Id="rId14" Type="http://schemas.openxmlformats.org/officeDocument/2006/relationships/slideLayout" Target="../slideLayouts/slideLayout222.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231.xml"/><Relationship Id="rId13" Type="http://schemas.openxmlformats.org/officeDocument/2006/relationships/slideLayout" Target="../slideLayouts/slideLayout236.xml"/><Relationship Id="rId3" Type="http://schemas.openxmlformats.org/officeDocument/2006/relationships/slideLayout" Target="../slideLayouts/slideLayout226.xml"/><Relationship Id="rId7" Type="http://schemas.openxmlformats.org/officeDocument/2006/relationships/slideLayout" Target="../slideLayouts/slideLayout230.xml"/><Relationship Id="rId12" Type="http://schemas.openxmlformats.org/officeDocument/2006/relationships/slideLayout" Target="../slideLayouts/slideLayout235.xml"/><Relationship Id="rId2" Type="http://schemas.openxmlformats.org/officeDocument/2006/relationships/slideLayout" Target="../slideLayouts/slideLayout225.xml"/><Relationship Id="rId16" Type="http://schemas.openxmlformats.org/officeDocument/2006/relationships/theme" Target="../theme/theme14.xml"/><Relationship Id="rId1" Type="http://schemas.openxmlformats.org/officeDocument/2006/relationships/slideLayout" Target="../slideLayouts/slideLayout224.xml"/><Relationship Id="rId6" Type="http://schemas.openxmlformats.org/officeDocument/2006/relationships/slideLayout" Target="../slideLayouts/slideLayout229.xml"/><Relationship Id="rId11" Type="http://schemas.openxmlformats.org/officeDocument/2006/relationships/slideLayout" Target="../slideLayouts/slideLayout234.xml"/><Relationship Id="rId5" Type="http://schemas.openxmlformats.org/officeDocument/2006/relationships/slideLayout" Target="../slideLayouts/slideLayout228.xml"/><Relationship Id="rId15" Type="http://schemas.openxmlformats.org/officeDocument/2006/relationships/slideLayout" Target="../slideLayouts/slideLayout238.xml"/><Relationship Id="rId10" Type="http://schemas.openxmlformats.org/officeDocument/2006/relationships/slideLayout" Target="../slideLayouts/slideLayout233.xml"/><Relationship Id="rId4" Type="http://schemas.openxmlformats.org/officeDocument/2006/relationships/slideLayout" Target="../slideLayouts/slideLayout227.xml"/><Relationship Id="rId9" Type="http://schemas.openxmlformats.org/officeDocument/2006/relationships/slideLayout" Target="../slideLayouts/slideLayout232.xml"/><Relationship Id="rId14" Type="http://schemas.openxmlformats.org/officeDocument/2006/relationships/slideLayout" Target="../slideLayouts/slideLayout237.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246.xml"/><Relationship Id="rId13" Type="http://schemas.openxmlformats.org/officeDocument/2006/relationships/theme" Target="../theme/theme15.xml"/><Relationship Id="rId3" Type="http://schemas.openxmlformats.org/officeDocument/2006/relationships/slideLayout" Target="../slideLayouts/slideLayout241.xml"/><Relationship Id="rId7" Type="http://schemas.openxmlformats.org/officeDocument/2006/relationships/slideLayout" Target="../slideLayouts/slideLayout245.xml"/><Relationship Id="rId12" Type="http://schemas.openxmlformats.org/officeDocument/2006/relationships/slideLayout" Target="../slideLayouts/slideLayout250.xml"/><Relationship Id="rId2" Type="http://schemas.openxmlformats.org/officeDocument/2006/relationships/slideLayout" Target="../slideLayouts/slideLayout240.xml"/><Relationship Id="rId1" Type="http://schemas.openxmlformats.org/officeDocument/2006/relationships/slideLayout" Target="../slideLayouts/slideLayout239.xml"/><Relationship Id="rId6" Type="http://schemas.openxmlformats.org/officeDocument/2006/relationships/slideLayout" Target="../slideLayouts/slideLayout244.xml"/><Relationship Id="rId11" Type="http://schemas.openxmlformats.org/officeDocument/2006/relationships/slideLayout" Target="../slideLayouts/slideLayout249.xml"/><Relationship Id="rId5" Type="http://schemas.openxmlformats.org/officeDocument/2006/relationships/slideLayout" Target="../slideLayouts/slideLayout243.xml"/><Relationship Id="rId10" Type="http://schemas.openxmlformats.org/officeDocument/2006/relationships/slideLayout" Target="../slideLayouts/slideLayout248.xml"/><Relationship Id="rId4" Type="http://schemas.openxmlformats.org/officeDocument/2006/relationships/slideLayout" Target="../slideLayouts/slideLayout242.xml"/><Relationship Id="rId9" Type="http://schemas.openxmlformats.org/officeDocument/2006/relationships/slideLayout" Target="../slideLayouts/slideLayout247.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258.xml"/><Relationship Id="rId3" Type="http://schemas.openxmlformats.org/officeDocument/2006/relationships/slideLayout" Target="../slideLayouts/slideLayout253.xml"/><Relationship Id="rId7" Type="http://schemas.openxmlformats.org/officeDocument/2006/relationships/slideLayout" Target="../slideLayouts/slideLayout257.xml"/><Relationship Id="rId12" Type="http://schemas.openxmlformats.org/officeDocument/2006/relationships/theme" Target="../theme/theme16.xml"/><Relationship Id="rId2" Type="http://schemas.openxmlformats.org/officeDocument/2006/relationships/slideLayout" Target="../slideLayouts/slideLayout252.xml"/><Relationship Id="rId1" Type="http://schemas.openxmlformats.org/officeDocument/2006/relationships/slideLayout" Target="../slideLayouts/slideLayout251.xml"/><Relationship Id="rId6" Type="http://schemas.openxmlformats.org/officeDocument/2006/relationships/slideLayout" Target="../slideLayouts/slideLayout256.xml"/><Relationship Id="rId11" Type="http://schemas.openxmlformats.org/officeDocument/2006/relationships/slideLayout" Target="../slideLayouts/slideLayout261.xml"/><Relationship Id="rId5" Type="http://schemas.openxmlformats.org/officeDocument/2006/relationships/slideLayout" Target="../slideLayouts/slideLayout255.xml"/><Relationship Id="rId10" Type="http://schemas.openxmlformats.org/officeDocument/2006/relationships/slideLayout" Target="../slideLayouts/slideLayout260.xml"/><Relationship Id="rId4" Type="http://schemas.openxmlformats.org/officeDocument/2006/relationships/slideLayout" Target="../slideLayouts/slideLayout254.xml"/><Relationship Id="rId9" Type="http://schemas.openxmlformats.org/officeDocument/2006/relationships/slideLayout" Target="../slideLayouts/slideLayout259.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269.xml"/><Relationship Id="rId13" Type="http://schemas.openxmlformats.org/officeDocument/2006/relationships/slideLayout" Target="../slideLayouts/slideLayout274.xml"/><Relationship Id="rId18" Type="http://schemas.openxmlformats.org/officeDocument/2006/relationships/slideLayout" Target="../slideLayouts/slideLayout279.xml"/><Relationship Id="rId3" Type="http://schemas.openxmlformats.org/officeDocument/2006/relationships/slideLayout" Target="../slideLayouts/slideLayout264.xml"/><Relationship Id="rId21" Type="http://schemas.openxmlformats.org/officeDocument/2006/relationships/image" Target="../media/image1.jpeg"/><Relationship Id="rId7" Type="http://schemas.openxmlformats.org/officeDocument/2006/relationships/slideLayout" Target="../slideLayouts/slideLayout268.xml"/><Relationship Id="rId12" Type="http://schemas.openxmlformats.org/officeDocument/2006/relationships/slideLayout" Target="../slideLayouts/slideLayout273.xml"/><Relationship Id="rId17" Type="http://schemas.openxmlformats.org/officeDocument/2006/relationships/slideLayout" Target="../slideLayouts/slideLayout278.xml"/><Relationship Id="rId2" Type="http://schemas.openxmlformats.org/officeDocument/2006/relationships/slideLayout" Target="../slideLayouts/slideLayout263.xml"/><Relationship Id="rId16" Type="http://schemas.openxmlformats.org/officeDocument/2006/relationships/slideLayout" Target="../slideLayouts/slideLayout277.xml"/><Relationship Id="rId20" Type="http://schemas.openxmlformats.org/officeDocument/2006/relationships/theme" Target="../theme/theme17.xml"/><Relationship Id="rId1" Type="http://schemas.openxmlformats.org/officeDocument/2006/relationships/slideLayout" Target="../slideLayouts/slideLayout262.xml"/><Relationship Id="rId6" Type="http://schemas.openxmlformats.org/officeDocument/2006/relationships/slideLayout" Target="../slideLayouts/slideLayout267.xml"/><Relationship Id="rId11" Type="http://schemas.openxmlformats.org/officeDocument/2006/relationships/slideLayout" Target="../slideLayouts/slideLayout272.xml"/><Relationship Id="rId5" Type="http://schemas.openxmlformats.org/officeDocument/2006/relationships/slideLayout" Target="../slideLayouts/slideLayout266.xml"/><Relationship Id="rId15" Type="http://schemas.openxmlformats.org/officeDocument/2006/relationships/slideLayout" Target="../slideLayouts/slideLayout276.xml"/><Relationship Id="rId23" Type="http://schemas.openxmlformats.org/officeDocument/2006/relationships/image" Target="../media/image8.png"/><Relationship Id="rId10" Type="http://schemas.openxmlformats.org/officeDocument/2006/relationships/slideLayout" Target="../slideLayouts/slideLayout271.xml"/><Relationship Id="rId19" Type="http://schemas.openxmlformats.org/officeDocument/2006/relationships/slideLayout" Target="../slideLayouts/slideLayout280.xml"/><Relationship Id="rId4" Type="http://schemas.openxmlformats.org/officeDocument/2006/relationships/slideLayout" Target="../slideLayouts/slideLayout265.xml"/><Relationship Id="rId9" Type="http://schemas.openxmlformats.org/officeDocument/2006/relationships/slideLayout" Target="../slideLayouts/slideLayout270.xml"/><Relationship Id="rId14" Type="http://schemas.openxmlformats.org/officeDocument/2006/relationships/slideLayout" Target="../slideLayouts/slideLayout275.xml"/><Relationship Id="rId22" Type="http://schemas.openxmlformats.org/officeDocument/2006/relationships/image" Target="../media/image7.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2.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3" Type="http://schemas.openxmlformats.org/officeDocument/2006/relationships/slideLayout" Target="../slideLayouts/slideLayout34.xml"/><Relationship Id="rId21" Type="http://schemas.openxmlformats.org/officeDocument/2006/relationships/image" Target="../media/image7.png"/><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image" Target="../media/image1.jpe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19" Type="http://schemas.openxmlformats.org/officeDocument/2006/relationships/theme" Target="../theme/theme3.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image" Target="../media/image8.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18" Type="http://schemas.openxmlformats.org/officeDocument/2006/relationships/slideLayout" Target="../slideLayouts/slideLayout67.xml"/><Relationship Id="rId3" Type="http://schemas.openxmlformats.org/officeDocument/2006/relationships/slideLayout" Target="../slideLayouts/slideLayout52.xml"/><Relationship Id="rId21" Type="http://schemas.openxmlformats.org/officeDocument/2006/relationships/image" Target="../media/image7.png"/><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image" Target="../media/image1.jpeg"/><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19" Type="http://schemas.openxmlformats.org/officeDocument/2006/relationships/theme" Target="../theme/theme4.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image" Target="../media/image8.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18" Type="http://schemas.openxmlformats.org/officeDocument/2006/relationships/theme" Target="../theme/theme5.xml"/><Relationship Id="rId3" Type="http://schemas.openxmlformats.org/officeDocument/2006/relationships/slideLayout" Target="../slideLayouts/slideLayout70.xml"/><Relationship Id="rId21" Type="http://schemas.openxmlformats.org/officeDocument/2006/relationships/image" Target="../media/image8.png"/><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image" Target="../media/image7.png"/><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10" Type="http://schemas.openxmlformats.org/officeDocument/2006/relationships/slideLayout" Target="../slideLayouts/slideLayout77.xml"/><Relationship Id="rId19" Type="http://schemas.openxmlformats.org/officeDocument/2006/relationships/image" Target="../media/image1.jpeg"/><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slideLayout" Target="../slideLayouts/slideLayout97.xml"/><Relationship Id="rId18" Type="http://schemas.openxmlformats.org/officeDocument/2006/relationships/slideLayout" Target="../slideLayouts/slideLayout102.xml"/><Relationship Id="rId3" Type="http://schemas.openxmlformats.org/officeDocument/2006/relationships/slideLayout" Target="../slideLayouts/slideLayout87.xml"/><Relationship Id="rId21" Type="http://schemas.openxmlformats.org/officeDocument/2006/relationships/image" Target="../media/image1.jpeg"/><Relationship Id="rId7" Type="http://schemas.openxmlformats.org/officeDocument/2006/relationships/slideLayout" Target="../slideLayouts/slideLayout91.xml"/><Relationship Id="rId12" Type="http://schemas.openxmlformats.org/officeDocument/2006/relationships/slideLayout" Target="../slideLayouts/slideLayout96.xml"/><Relationship Id="rId17" Type="http://schemas.openxmlformats.org/officeDocument/2006/relationships/slideLayout" Target="../slideLayouts/slideLayout101.xml"/><Relationship Id="rId2" Type="http://schemas.openxmlformats.org/officeDocument/2006/relationships/slideLayout" Target="../slideLayouts/slideLayout86.xml"/><Relationship Id="rId16" Type="http://schemas.openxmlformats.org/officeDocument/2006/relationships/slideLayout" Target="../slideLayouts/slideLayout100.xml"/><Relationship Id="rId20" Type="http://schemas.openxmlformats.org/officeDocument/2006/relationships/theme" Target="../theme/theme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5" Type="http://schemas.openxmlformats.org/officeDocument/2006/relationships/slideLayout" Target="../slideLayouts/slideLayout99.xml"/><Relationship Id="rId23" Type="http://schemas.openxmlformats.org/officeDocument/2006/relationships/image" Target="../media/image8.png"/><Relationship Id="rId10" Type="http://schemas.openxmlformats.org/officeDocument/2006/relationships/slideLayout" Target="../slideLayouts/slideLayout94.xml"/><Relationship Id="rId19" Type="http://schemas.openxmlformats.org/officeDocument/2006/relationships/slideLayout" Target="../slideLayouts/slideLayout103.xml"/><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slideLayout" Target="../slideLayouts/slideLayout98.xml"/><Relationship Id="rId22" Type="http://schemas.openxmlformats.org/officeDocument/2006/relationships/image" Target="../media/image7.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image" Target="../media/image7.png"/><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image" Target="../media/image1.jpeg"/><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10" Type="http://schemas.openxmlformats.org/officeDocument/2006/relationships/slideLayout" Target="../slideLayouts/slideLayout113.xml"/><Relationship Id="rId19" Type="http://schemas.openxmlformats.org/officeDocument/2006/relationships/theme" Target="../theme/theme7.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image" Target="../media/image8.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9.xml"/><Relationship Id="rId13" Type="http://schemas.openxmlformats.org/officeDocument/2006/relationships/slideLayout" Target="../slideLayouts/slideLayout134.xml"/><Relationship Id="rId18" Type="http://schemas.openxmlformats.org/officeDocument/2006/relationships/slideLayout" Target="../slideLayouts/slideLayout139.xml"/><Relationship Id="rId3" Type="http://schemas.openxmlformats.org/officeDocument/2006/relationships/slideLayout" Target="../slideLayouts/slideLayout124.xml"/><Relationship Id="rId21" Type="http://schemas.openxmlformats.org/officeDocument/2006/relationships/image" Target="../media/image7.png"/><Relationship Id="rId7" Type="http://schemas.openxmlformats.org/officeDocument/2006/relationships/slideLayout" Target="../slideLayouts/slideLayout128.xml"/><Relationship Id="rId12" Type="http://schemas.openxmlformats.org/officeDocument/2006/relationships/slideLayout" Target="../slideLayouts/slideLayout133.xml"/><Relationship Id="rId17" Type="http://schemas.openxmlformats.org/officeDocument/2006/relationships/slideLayout" Target="../slideLayouts/slideLayout138.xml"/><Relationship Id="rId2" Type="http://schemas.openxmlformats.org/officeDocument/2006/relationships/slideLayout" Target="../slideLayouts/slideLayout123.xml"/><Relationship Id="rId16" Type="http://schemas.openxmlformats.org/officeDocument/2006/relationships/slideLayout" Target="../slideLayouts/slideLayout137.xml"/><Relationship Id="rId20" Type="http://schemas.openxmlformats.org/officeDocument/2006/relationships/image" Target="../media/image1.jpeg"/><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5" Type="http://schemas.openxmlformats.org/officeDocument/2006/relationships/slideLayout" Target="../slideLayouts/slideLayout136.xml"/><Relationship Id="rId10" Type="http://schemas.openxmlformats.org/officeDocument/2006/relationships/slideLayout" Target="../slideLayouts/slideLayout131.xml"/><Relationship Id="rId19" Type="http://schemas.openxmlformats.org/officeDocument/2006/relationships/theme" Target="../theme/theme8.xml"/><Relationship Id="rId4" Type="http://schemas.openxmlformats.org/officeDocument/2006/relationships/slideLayout" Target="../slideLayouts/slideLayout125.xml"/><Relationship Id="rId9" Type="http://schemas.openxmlformats.org/officeDocument/2006/relationships/slideLayout" Target="../slideLayouts/slideLayout130.xml"/><Relationship Id="rId14" Type="http://schemas.openxmlformats.org/officeDocument/2006/relationships/slideLayout" Target="../slideLayouts/slideLayout135.xml"/><Relationship Id="rId22" Type="http://schemas.openxmlformats.org/officeDocument/2006/relationships/image" Target="../media/image8.pn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47.xml"/><Relationship Id="rId13" Type="http://schemas.openxmlformats.org/officeDocument/2006/relationships/slideLayout" Target="../slideLayouts/slideLayout152.xml"/><Relationship Id="rId18" Type="http://schemas.openxmlformats.org/officeDocument/2006/relationships/theme" Target="../theme/theme9.xml"/><Relationship Id="rId3" Type="http://schemas.openxmlformats.org/officeDocument/2006/relationships/slideLayout" Target="../slideLayouts/slideLayout142.xml"/><Relationship Id="rId21" Type="http://schemas.openxmlformats.org/officeDocument/2006/relationships/image" Target="../media/image8.png"/><Relationship Id="rId7" Type="http://schemas.openxmlformats.org/officeDocument/2006/relationships/slideLayout" Target="../slideLayouts/slideLayout146.xml"/><Relationship Id="rId12" Type="http://schemas.openxmlformats.org/officeDocument/2006/relationships/slideLayout" Target="../slideLayouts/slideLayout151.xml"/><Relationship Id="rId17" Type="http://schemas.openxmlformats.org/officeDocument/2006/relationships/slideLayout" Target="../slideLayouts/slideLayout156.xml"/><Relationship Id="rId2" Type="http://schemas.openxmlformats.org/officeDocument/2006/relationships/slideLayout" Target="../slideLayouts/slideLayout141.xml"/><Relationship Id="rId16" Type="http://schemas.openxmlformats.org/officeDocument/2006/relationships/slideLayout" Target="../slideLayouts/slideLayout155.xml"/><Relationship Id="rId20" Type="http://schemas.openxmlformats.org/officeDocument/2006/relationships/image" Target="../media/image7.png"/><Relationship Id="rId1" Type="http://schemas.openxmlformats.org/officeDocument/2006/relationships/slideLayout" Target="../slideLayouts/slideLayout140.xml"/><Relationship Id="rId6" Type="http://schemas.openxmlformats.org/officeDocument/2006/relationships/slideLayout" Target="../slideLayouts/slideLayout145.xml"/><Relationship Id="rId11" Type="http://schemas.openxmlformats.org/officeDocument/2006/relationships/slideLayout" Target="../slideLayouts/slideLayout150.xml"/><Relationship Id="rId5" Type="http://schemas.openxmlformats.org/officeDocument/2006/relationships/slideLayout" Target="../slideLayouts/slideLayout144.xml"/><Relationship Id="rId15" Type="http://schemas.openxmlformats.org/officeDocument/2006/relationships/slideLayout" Target="../slideLayouts/slideLayout154.xml"/><Relationship Id="rId10" Type="http://schemas.openxmlformats.org/officeDocument/2006/relationships/slideLayout" Target="../slideLayouts/slideLayout149.xml"/><Relationship Id="rId19" Type="http://schemas.openxmlformats.org/officeDocument/2006/relationships/image" Target="../media/image1.jpeg"/><Relationship Id="rId4" Type="http://schemas.openxmlformats.org/officeDocument/2006/relationships/slideLayout" Target="../slideLayouts/slideLayout143.xml"/><Relationship Id="rId9" Type="http://schemas.openxmlformats.org/officeDocument/2006/relationships/slideLayout" Target="../slideLayouts/slideLayout148.xml"/><Relationship Id="rId14" Type="http://schemas.openxmlformats.org/officeDocument/2006/relationships/slideLayout" Target="../slideLayouts/slideLayout1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20"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pic>
        <p:nvPicPr>
          <p:cNvPr id="18" name="Picture 8" descr="ILLUMINA_LOGO_RGB_new"/>
          <p:cNvPicPr>
            <a:picLocks noChangeAspect="1" noChangeArrowheads="1"/>
          </p:cNvPicPr>
          <p:nvPr/>
        </p:nvPicPr>
        <p:blipFill>
          <a:blip r:embed="rId21"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210312"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1A1818"/>
                </a:solidFill>
                <a:cs typeface="Arial" pitchFamily="34" charset="0"/>
              </a:rPr>
              <a:pPr fontAlgn="base">
                <a:spcBef>
                  <a:spcPct val="0"/>
                </a:spcBef>
                <a:spcAft>
                  <a:spcPct val="0"/>
                </a:spcAft>
                <a:defRPr/>
              </a:pPr>
              <a:t>‹#›</a:t>
            </a:fld>
            <a:endParaRPr lang="en-US" sz="1000" dirty="0">
              <a:solidFill>
                <a:srgbClr val="1A1818"/>
              </a:solidFill>
              <a:cs typeface="Arial" pitchFamily="34" charset="0"/>
            </a:endParaRPr>
          </a:p>
        </p:txBody>
      </p:sp>
    </p:spTree>
    <p:extLst>
      <p:ext uri="{BB962C8B-B14F-4D97-AF65-F5344CB8AC3E}">
        <p14:creationId xmlns:p14="http://schemas.microsoft.com/office/powerpoint/2010/main" xmlns="" val="1858238899"/>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 id="2147483845" r:id="rId17"/>
    <p:sldLayoutId id="2147483846" r:id="rId18"/>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8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2"/>
        </a:buBlip>
        <a:defRPr sz="2000">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8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21"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pic>
        <p:nvPicPr>
          <p:cNvPr id="18" name="Picture 8" descr="ILLUMINA_LOGO_RGB_new"/>
          <p:cNvPicPr>
            <a:picLocks noChangeAspect="1" noChangeArrowheads="1"/>
          </p:cNvPicPr>
          <p:nvPr/>
        </p:nvPicPr>
        <p:blipFill>
          <a:blip r:embed="rId22"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574675"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4D4D4F"/>
                </a:solidFill>
                <a:cs typeface="Arial" pitchFamily="34" charset="0"/>
              </a:rPr>
              <a:pPr fontAlgn="base">
                <a:spcBef>
                  <a:spcPct val="0"/>
                </a:spcBef>
                <a:spcAft>
                  <a:spcPct val="0"/>
                </a:spcAft>
                <a:defRPr/>
              </a:pPr>
              <a:t>‹#›</a:t>
            </a:fld>
            <a:endParaRPr lang="en-US" sz="1000" dirty="0">
              <a:solidFill>
                <a:srgbClr val="4D4D4F"/>
              </a:solidFill>
              <a:cs typeface="Arial" pitchFamily="34" charset="0"/>
            </a:endParaRPr>
          </a:p>
        </p:txBody>
      </p:sp>
    </p:spTree>
    <p:extLst>
      <p:ext uri="{BB962C8B-B14F-4D97-AF65-F5344CB8AC3E}">
        <p14:creationId xmlns:p14="http://schemas.microsoft.com/office/powerpoint/2010/main" xmlns="" val="1858238899"/>
      </p:ext>
    </p:extLst>
  </p:cSld>
  <p:clrMap bg1="lt1" tx1="dk1" bg2="lt2" tx2="dk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 id="2147483872" r:id="rId12"/>
    <p:sldLayoutId id="2147483873" r:id="rId13"/>
    <p:sldLayoutId id="2147483874" r:id="rId14"/>
    <p:sldLayoutId id="2147483875" r:id="rId15"/>
    <p:sldLayoutId id="2147483876" r:id="rId16"/>
    <p:sldLayoutId id="2147483877" r:id="rId17"/>
    <p:sldLayoutId id="2147483878" r:id="rId18"/>
    <p:sldLayoutId id="2147483879" r:id="rId19"/>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3"/>
        </a:buBlip>
        <a:defRPr>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6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4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2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 id="2147483894" r:id="rId12"/>
    <p:sldLayoutId id="2147483895" r:id="rId13"/>
    <p:sldLayoutId id="2147483896" r:id="rId14"/>
    <p:sldLayoutId id="2147483897"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 id="2147483912" r:id="rId14"/>
    <p:sldLayoutId id="2147483913"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7FEA44-B2DB-447D-AEA0-B16C234268E2}" type="datetimeFigureOut">
              <a:rPr lang="en-GB" smtClean="0">
                <a:solidFill>
                  <a:prstClr val="black">
                    <a:tint val="75000"/>
                  </a:prstClr>
                </a:solidFill>
              </a:rPr>
              <a:pPr/>
              <a:t>17/04/2017</a:t>
            </a:fld>
            <a:endParaRPr lang="en-GB">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2EEFB9-8669-49C0-BB67-423FD2CC8CF4}" type="slidenum">
              <a:rPr lang="en-GB" smtClean="0">
                <a:solidFill>
                  <a:prstClr val="black">
                    <a:tint val="75000"/>
                  </a:prstClr>
                </a:solidFill>
              </a:rPr>
              <a:pPr/>
              <a:t>‹#›</a:t>
            </a:fld>
            <a:endParaRPr lang="en-GB">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915" r:id="rId1"/>
    <p:sldLayoutId id="2147483916" r:id="rId2"/>
    <p:sldLayoutId id="2147483917" r:id="rId3"/>
    <p:sldLayoutId id="2147483918" r:id="rId4"/>
    <p:sldLayoutId id="2147483919" r:id="rId5"/>
    <p:sldLayoutId id="2147483920" r:id="rId6"/>
    <p:sldLayoutId id="2147483921" r:id="rId7"/>
    <p:sldLayoutId id="2147483922" r:id="rId8"/>
    <p:sldLayoutId id="2147483923" r:id="rId9"/>
    <p:sldLayoutId id="2147483924" r:id="rId10"/>
    <p:sldLayoutId id="2147483925" r:id="rId11"/>
    <p:sldLayoutId id="2147483926" r:id="rId12"/>
    <p:sldLayoutId id="2147483927" r:id="rId13"/>
    <p:sldLayoutId id="2147483928" r:id="rId14"/>
    <p:sldLayoutId id="2147483929"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C39F40-D0C3-4B3C-991B-A2699DDFD846}" type="datetimeFigureOut">
              <a:rPr lang="en-GB" smtClean="0"/>
              <a:pPr/>
              <a:t>17/04/2017</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39A307-D036-41E0-9D7F-1402333979F7}" type="slidenum">
              <a:rPr lang="en-GB" smtClean="0"/>
              <a:pPr/>
              <a:t>‹#›</a:t>
            </a:fld>
            <a:endParaRPr lang="en-GB"/>
          </a:p>
        </p:txBody>
      </p:sp>
    </p:spTree>
    <p:extLst>
      <p:ext uri="{BB962C8B-B14F-4D97-AF65-F5344CB8AC3E}">
        <p14:creationId xmlns:p14="http://schemas.microsoft.com/office/powerpoint/2010/main" xmlns="" val="1106801995"/>
      </p:ext>
    </p:extLst>
  </p:cSld>
  <p:clrMap bg1="lt1" tx1="dk1" bg2="lt2" tx2="dk2" accent1="accent1" accent2="accent2" accent3="accent3" accent4="accent4" accent5="accent5" accent6="accent6" hlink="hlink" folHlink="folHlink"/>
  <p:sldLayoutIdLst>
    <p:sldLayoutId id="2147483943" r:id="rId1"/>
    <p:sldLayoutId id="2147483944" r:id="rId2"/>
    <p:sldLayoutId id="2147483945" r:id="rId3"/>
    <p:sldLayoutId id="2147483946" r:id="rId4"/>
    <p:sldLayoutId id="2147483947" r:id="rId5"/>
    <p:sldLayoutId id="2147483948" r:id="rId6"/>
    <p:sldLayoutId id="2147483949" r:id="rId7"/>
    <p:sldLayoutId id="2147483950" r:id="rId8"/>
    <p:sldLayoutId id="2147483951" r:id="rId9"/>
    <p:sldLayoutId id="2147483952" r:id="rId10"/>
    <p:sldLayoutId id="2147483953" r:id="rId11"/>
    <p:sldLayoutId id="2147483954"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bwMode="auto">
          <a:xfrm>
            <a:off x="762000" y="0"/>
            <a:ext cx="7772400" cy="8382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GB" smtClean="0"/>
              <a:t>Click to edit Master title style</a:t>
            </a:r>
          </a:p>
        </p:txBody>
      </p:sp>
      <p:sp>
        <p:nvSpPr>
          <p:cNvPr id="75779" name="Rectangle 3"/>
          <p:cNvSpPr>
            <a:spLocks noGrp="1" noChangeArrowheads="1"/>
          </p:cNvSpPr>
          <p:nvPr>
            <p:ph type="body" idx="1"/>
          </p:nvPr>
        </p:nvSpPr>
        <p:spPr bwMode="auto">
          <a:xfrm>
            <a:off x="685800" y="990600"/>
            <a:ext cx="7772400" cy="5410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p>
        </p:txBody>
      </p:sp>
      <p:sp>
        <p:nvSpPr>
          <p:cNvPr id="75780"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fontAlgn="base">
              <a:spcBef>
                <a:spcPct val="0"/>
              </a:spcBef>
              <a:spcAft>
                <a:spcPct val="0"/>
              </a:spcAft>
            </a:pPr>
            <a:endParaRPr lang="en-GB">
              <a:solidFill>
                <a:srgbClr val="000000"/>
              </a:solidFill>
              <a:latin typeface="Times New Roman" pitchFamily="18" charset="0"/>
              <a:cs typeface="Arial" pitchFamily="34" charset="0"/>
            </a:endParaRPr>
          </a:p>
        </p:txBody>
      </p:sp>
      <p:sp>
        <p:nvSpPr>
          <p:cNvPr id="75781"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fontAlgn="base">
              <a:spcBef>
                <a:spcPct val="0"/>
              </a:spcBef>
              <a:spcAft>
                <a:spcPct val="0"/>
              </a:spcAft>
            </a:pPr>
            <a:endParaRPr lang="en-GB">
              <a:solidFill>
                <a:srgbClr val="000000"/>
              </a:solidFill>
              <a:latin typeface="Times New Roman" pitchFamily="18" charset="0"/>
              <a:cs typeface="Arial" pitchFamily="34" charset="0"/>
            </a:endParaRPr>
          </a:p>
        </p:txBody>
      </p:sp>
      <p:sp>
        <p:nvSpPr>
          <p:cNvPr id="75782"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fontAlgn="base">
              <a:spcBef>
                <a:spcPct val="0"/>
              </a:spcBef>
              <a:spcAft>
                <a:spcPct val="0"/>
              </a:spcAft>
            </a:pPr>
            <a:fld id="{EF27709F-A36B-4D04-A44D-D8FC270642EE}" type="slidenum">
              <a:rPr lang="en-GB">
                <a:solidFill>
                  <a:srgbClr val="000000"/>
                </a:solidFill>
                <a:latin typeface="Times New Roman" pitchFamily="18" charset="0"/>
                <a:cs typeface="Arial" pitchFamily="34" charset="0"/>
              </a:rPr>
              <a:pPr fontAlgn="base">
                <a:spcBef>
                  <a:spcPct val="0"/>
                </a:spcBef>
                <a:spcAft>
                  <a:spcPct val="0"/>
                </a:spcAft>
              </a:pPr>
              <a:t>‹#›</a:t>
            </a:fld>
            <a:endParaRPr lang="en-GB">
              <a:solidFill>
                <a:srgbClr val="000000"/>
              </a:solidFill>
              <a:latin typeface="Times New Roman" pitchFamily="18" charset="0"/>
              <a:cs typeface="Arial" pitchFamily="34" charset="0"/>
            </a:endParaRPr>
          </a:p>
        </p:txBody>
      </p:sp>
    </p:spTree>
  </p:cSld>
  <p:clrMap bg1="lt1" tx1="dk1" bg2="lt2" tx2="dk2" accent1="accent1" accent2="accent2" accent3="accent3" accent4="accent4" accent5="accent5" accent6="accent6" hlink="hlink" folHlink="folHlink"/>
  <p:sldLayoutIdLst>
    <p:sldLayoutId id="2147483956" r:id="rId1"/>
    <p:sldLayoutId id="2147483957" r:id="rId2"/>
    <p:sldLayoutId id="2147483958" r:id="rId3"/>
    <p:sldLayoutId id="2147483959" r:id="rId4"/>
    <p:sldLayoutId id="2147483960" r:id="rId5"/>
    <p:sldLayoutId id="2147483961" r:id="rId6"/>
    <p:sldLayoutId id="2147483962" r:id="rId7"/>
    <p:sldLayoutId id="2147483963" r:id="rId8"/>
    <p:sldLayoutId id="2147483964" r:id="rId9"/>
    <p:sldLayoutId id="2147483965" r:id="rId10"/>
    <p:sldLayoutId id="2147483966" r:id="rId11"/>
  </p:sldLayoutIdLst>
  <p:txStyles>
    <p:titleStyle>
      <a:lvl1pPr algn="ctr" rtl="0" fontAlgn="base">
        <a:spcBef>
          <a:spcPct val="0"/>
        </a:spcBef>
        <a:spcAft>
          <a:spcPct val="0"/>
        </a:spcAft>
        <a:defRPr sz="2800">
          <a:solidFill>
            <a:schemeClr val="tx2"/>
          </a:solidFill>
          <a:latin typeface="+mj-lt"/>
          <a:ea typeface="+mj-ea"/>
          <a:cs typeface="+mj-cs"/>
        </a:defRPr>
      </a:lvl1pPr>
      <a:lvl2pPr algn="ctr" rtl="0" fontAlgn="base">
        <a:spcBef>
          <a:spcPct val="0"/>
        </a:spcBef>
        <a:spcAft>
          <a:spcPct val="0"/>
        </a:spcAft>
        <a:defRPr sz="2800">
          <a:solidFill>
            <a:schemeClr val="tx2"/>
          </a:solidFill>
          <a:latin typeface="Arial" pitchFamily="34" charset="0"/>
        </a:defRPr>
      </a:lvl2pPr>
      <a:lvl3pPr algn="ctr" rtl="0" fontAlgn="base">
        <a:spcBef>
          <a:spcPct val="0"/>
        </a:spcBef>
        <a:spcAft>
          <a:spcPct val="0"/>
        </a:spcAft>
        <a:defRPr sz="2800">
          <a:solidFill>
            <a:schemeClr val="tx2"/>
          </a:solidFill>
          <a:latin typeface="Arial" pitchFamily="34" charset="0"/>
        </a:defRPr>
      </a:lvl3pPr>
      <a:lvl4pPr algn="ctr" rtl="0" fontAlgn="base">
        <a:spcBef>
          <a:spcPct val="0"/>
        </a:spcBef>
        <a:spcAft>
          <a:spcPct val="0"/>
        </a:spcAft>
        <a:defRPr sz="2800">
          <a:solidFill>
            <a:schemeClr val="tx2"/>
          </a:solidFill>
          <a:latin typeface="Arial" pitchFamily="34" charset="0"/>
        </a:defRPr>
      </a:lvl4pPr>
      <a:lvl5pPr algn="ctr" rtl="0" fontAlgn="base">
        <a:spcBef>
          <a:spcPct val="0"/>
        </a:spcBef>
        <a:spcAft>
          <a:spcPct val="0"/>
        </a:spcAft>
        <a:defRPr sz="2800">
          <a:solidFill>
            <a:schemeClr val="tx2"/>
          </a:solidFill>
          <a:latin typeface="Arial" pitchFamily="34" charset="0"/>
        </a:defRPr>
      </a:lvl5pPr>
      <a:lvl6pPr marL="457200" algn="ctr" rtl="0" fontAlgn="base">
        <a:spcBef>
          <a:spcPct val="0"/>
        </a:spcBef>
        <a:spcAft>
          <a:spcPct val="0"/>
        </a:spcAft>
        <a:defRPr sz="2800">
          <a:solidFill>
            <a:schemeClr val="tx2"/>
          </a:solidFill>
          <a:latin typeface="Arial" pitchFamily="34" charset="0"/>
        </a:defRPr>
      </a:lvl6pPr>
      <a:lvl7pPr marL="914400" algn="ctr" rtl="0" fontAlgn="base">
        <a:spcBef>
          <a:spcPct val="0"/>
        </a:spcBef>
        <a:spcAft>
          <a:spcPct val="0"/>
        </a:spcAft>
        <a:defRPr sz="2800">
          <a:solidFill>
            <a:schemeClr val="tx2"/>
          </a:solidFill>
          <a:latin typeface="Arial" pitchFamily="34" charset="0"/>
        </a:defRPr>
      </a:lvl7pPr>
      <a:lvl8pPr marL="1371600" algn="ctr" rtl="0" fontAlgn="base">
        <a:spcBef>
          <a:spcPct val="0"/>
        </a:spcBef>
        <a:spcAft>
          <a:spcPct val="0"/>
        </a:spcAft>
        <a:defRPr sz="2800">
          <a:solidFill>
            <a:schemeClr val="tx2"/>
          </a:solidFill>
          <a:latin typeface="Arial" pitchFamily="34" charset="0"/>
        </a:defRPr>
      </a:lvl8pPr>
      <a:lvl9pPr marL="1828800" algn="ctr" rtl="0" fontAlgn="base">
        <a:spcBef>
          <a:spcPct val="0"/>
        </a:spcBef>
        <a:spcAft>
          <a:spcPct val="0"/>
        </a:spcAft>
        <a:defRPr sz="2800">
          <a:solidFill>
            <a:schemeClr val="tx2"/>
          </a:solidFill>
          <a:latin typeface="Arial" pitchFamily="34" charset="0"/>
        </a:defRPr>
      </a:lvl9pPr>
    </p:titleStyle>
    <p:bodyStyle>
      <a:lvl1pPr marL="342900" indent="-342900" algn="l" rtl="0" fontAlgn="base">
        <a:spcBef>
          <a:spcPct val="20000"/>
        </a:spcBef>
        <a:spcAft>
          <a:spcPct val="0"/>
        </a:spcAft>
        <a:buChar char="•"/>
        <a:defRPr sz="2800">
          <a:solidFill>
            <a:schemeClr val="tx1"/>
          </a:solidFill>
          <a:latin typeface="+mn-lt"/>
          <a:ea typeface="+mn-ea"/>
          <a:cs typeface="+mn-cs"/>
        </a:defRPr>
      </a:lvl1pPr>
      <a:lvl2pPr marL="742950" indent="-285750" algn="l" rtl="0" fontAlgn="base">
        <a:spcBef>
          <a:spcPct val="20000"/>
        </a:spcBef>
        <a:spcAft>
          <a:spcPct val="0"/>
        </a:spcAft>
        <a:buChar char="–"/>
        <a:defRPr sz="2400">
          <a:solidFill>
            <a:schemeClr val="tx1"/>
          </a:solidFill>
          <a:latin typeface="+mn-lt"/>
        </a:defRPr>
      </a:lvl2pPr>
      <a:lvl3pPr marL="1143000" indent="-228600" algn="l" rtl="0" fontAlgn="base">
        <a:spcBef>
          <a:spcPct val="20000"/>
        </a:spcBef>
        <a:spcAft>
          <a:spcPct val="0"/>
        </a:spcAft>
        <a:buChar char="•"/>
        <a:defRPr sz="2000">
          <a:solidFill>
            <a:schemeClr val="tx1"/>
          </a:solidFill>
          <a:latin typeface="+mn-lt"/>
        </a:defRPr>
      </a:lvl3pPr>
      <a:lvl4pPr marL="1600200" indent="-228600" algn="l" rtl="0" fontAlgn="base">
        <a:spcBef>
          <a:spcPct val="20000"/>
        </a:spcBef>
        <a:spcAft>
          <a:spcPct val="0"/>
        </a:spcAft>
        <a:buChar char="–"/>
        <a:defRPr>
          <a:solidFill>
            <a:schemeClr val="tx1"/>
          </a:solidFill>
          <a:latin typeface="+mn-lt"/>
        </a:defRPr>
      </a:lvl4pPr>
      <a:lvl5pPr marL="2057400" indent="-228600" algn="l" rtl="0" fontAlgn="base">
        <a:spcBef>
          <a:spcPct val="20000"/>
        </a:spcBef>
        <a:spcAft>
          <a:spcPct val="0"/>
        </a:spcAft>
        <a:buChar char="»"/>
        <a:defRPr>
          <a:solidFill>
            <a:schemeClr val="tx1"/>
          </a:solidFill>
          <a:latin typeface="+mn-lt"/>
        </a:defRPr>
      </a:lvl5pPr>
      <a:lvl6pPr marL="2514600" indent="-228600" algn="l" rtl="0" fontAlgn="base">
        <a:spcBef>
          <a:spcPct val="20000"/>
        </a:spcBef>
        <a:spcAft>
          <a:spcPct val="0"/>
        </a:spcAft>
        <a:buChar char="»"/>
        <a:defRPr>
          <a:solidFill>
            <a:schemeClr val="tx1"/>
          </a:solidFill>
          <a:latin typeface="+mn-lt"/>
        </a:defRPr>
      </a:lvl6pPr>
      <a:lvl7pPr marL="2971800" indent="-228600" algn="l" rtl="0" fontAlgn="base">
        <a:spcBef>
          <a:spcPct val="20000"/>
        </a:spcBef>
        <a:spcAft>
          <a:spcPct val="0"/>
        </a:spcAft>
        <a:buChar char="»"/>
        <a:defRPr>
          <a:solidFill>
            <a:schemeClr val="tx1"/>
          </a:solidFill>
          <a:latin typeface="+mn-lt"/>
        </a:defRPr>
      </a:lvl7pPr>
      <a:lvl8pPr marL="3429000" indent="-228600" algn="l" rtl="0" fontAlgn="base">
        <a:spcBef>
          <a:spcPct val="20000"/>
        </a:spcBef>
        <a:spcAft>
          <a:spcPct val="0"/>
        </a:spcAft>
        <a:buChar char="»"/>
        <a:defRPr>
          <a:solidFill>
            <a:schemeClr val="tx1"/>
          </a:solidFill>
          <a:latin typeface="+mn-lt"/>
        </a:defRPr>
      </a:lvl8pPr>
      <a:lvl9pPr marL="3886200" indent="-228600" algn="l" rtl="0" fontAlgn="base">
        <a:spcBef>
          <a:spcPct val="20000"/>
        </a:spcBef>
        <a:spcAft>
          <a:spcPct val="0"/>
        </a:spcAft>
        <a:buChar char="»"/>
        <a:defRPr>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21"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pic>
        <p:nvPicPr>
          <p:cNvPr id="18" name="Picture 8" descr="ILLUMINA_LOGO_RGB_new"/>
          <p:cNvPicPr>
            <a:picLocks noChangeAspect="1" noChangeArrowheads="1"/>
          </p:cNvPicPr>
          <p:nvPr/>
        </p:nvPicPr>
        <p:blipFill>
          <a:blip r:embed="rId22"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574675"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4D4D4F"/>
                </a:solidFill>
                <a:cs typeface="Arial" pitchFamily="34" charset="0"/>
              </a:rPr>
              <a:pPr fontAlgn="base">
                <a:spcBef>
                  <a:spcPct val="0"/>
                </a:spcBef>
                <a:spcAft>
                  <a:spcPct val="0"/>
                </a:spcAft>
                <a:defRPr/>
              </a:pPr>
              <a:t>‹#›</a:t>
            </a:fld>
            <a:endParaRPr lang="en-US" sz="1000" dirty="0">
              <a:solidFill>
                <a:srgbClr val="4D4D4F"/>
              </a:solidFill>
              <a:cs typeface="Arial" pitchFamily="34" charset="0"/>
            </a:endParaRPr>
          </a:p>
        </p:txBody>
      </p:sp>
    </p:spTree>
    <p:extLst>
      <p:ext uri="{BB962C8B-B14F-4D97-AF65-F5344CB8AC3E}">
        <p14:creationId xmlns:p14="http://schemas.microsoft.com/office/powerpoint/2010/main" xmlns="" val="1858238899"/>
      </p:ext>
    </p:extLst>
  </p:cSld>
  <p:clrMap bg1="lt1" tx1="dk1" bg2="lt2" tx2="dk2" accent1="accent1" accent2="accent2" accent3="accent3" accent4="accent4" accent5="accent5" accent6="accent6" hlink="hlink" folHlink="folHlink"/>
  <p:sldLayoutIdLst>
    <p:sldLayoutId id="2147483968" r:id="rId1"/>
    <p:sldLayoutId id="2147483969" r:id="rId2"/>
    <p:sldLayoutId id="2147483970" r:id="rId3"/>
    <p:sldLayoutId id="2147483971" r:id="rId4"/>
    <p:sldLayoutId id="2147483972" r:id="rId5"/>
    <p:sldLayoutId id="2147483973" r:id="rId6"/>
    <p:sldLayoutId id="2147483974" r:id="rId7"/>
    <p:sldLayoutId id="2147483975" r:id="rId8"/>
    <p:sldLayoutId id="2147483976" r:id="rId9"/>
    <p:sldLayoutId id="2147483977" r:id="rId10"/>
    <p:sldLayoutId id="2147483978" r:id="rId11"/>
    <p:sldLayoutId id="2147483979" r:id="rId12"/>
    <p:sldLayoutId id="2147483980" r:id="rId13"/>
    <p:sldLayoutId id="2147483981" r:id="rId14"/>
    <p:sldLayoutId id="2147483982" r:id="rId15"/>
    <p:sldLayoutId id="2147483983" r:id="rId16"/>
    <p:sldLayoutId id="2147483984" r:id="rId17"/>
    <p:sldLayoutId id="2147483985" r:id="rId18"/>
    <p:sldLayoutId id="2147483986" r:id="rId19"/>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3"/>
        </a:buBlip>
        <a:defRPr>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6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4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2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base">
              <a:spcBef>
                <a:spcPct val="0"/>
              </a:spcBef>
              <a:spcAft>
                <a:spcPct val="0"/>
              </a:spcAft>
            </a:pPr>
            <a:fld id="{76C39F40-D0C3-4B3C-991B-A2699DDFD846}" type="datetimeFigureOut">
              <a:rPr lang="en-GB" smtClean="0">
                <a:solidFill>
                  <a:prstClr val="black">
                    <a:tint val="75000"/>
                  </a:prstClr>
                </a:solidFill>
                <a:latin typeface="Arial" charset="0"/>
              </a:rPr>
              <a:pPr fontAlgn="base">
                <a:spcBef>
                  <a:spcPct val="0"/>
                </a:spcBef>
                <a:spcAft>
                  <a:spcPct val="0"/>
                </a:spcAft>
              </a:pPr>
              <a:t>17/04/2017</a:t>
            </a:fld>
            <a:endParaRPr lang="en-GB">
              <a:solidFill>
                <a:prstClr val="black">
                  <a:tint val="75000"/>
                </a:prstClr>
              </a:solidFill>
              <a:latin typeface="Arial" charset="0"/>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base">
              <a:spcBef>
                <a:spcPct val="0"/>
              </a:spcBef>
              <a:spcAft>
                <a:spcPct val="0"/>
              </a:spcAft>
            </a:pPr>
            <a:endParaRPr lang="en-GB">
              <a:solidFill>
                <a:prstClr val="black">
                  <a:tint val="75000"/>
                </a:prstClr>
              </a:solidFill>
              <a:latin typeface="Arial" charset="0"/>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base">
              <a:spcBef>
                <a:spcPct val="0"/>
              </a:spcBef>
              <a:spcAft>
                <a:spcPct val="0"/>
              </a:spcAft>
            </a:pPr>
            <a:fld id="{2A39A307-D036-41E0-9D7F-1402333979F7}" type="slidenum">
              <a:rPr lang="en-GB" smtClean="0">
                <a:solidFill>
                  <a:prstClr val="black">
                    <a:tint val="75000"/>
                  </a:prstClr>
                </a:solidFill>
                <a:latin typeface="Arial" charset="0"/>
              </a:rPr>
              <a:pPr fontAlgn="base">
                <a:spcBef>
                  <a:spcPct val="0"/>
                </a:spcBef>
                <a:spcAft>
                  <a:spcPct val="0"/>
                </a:spcAft>
              </a:pPr>
              <a:t>‹#›</a:t>
            </a:fld>
            <a:endParaRPr lang="en-GB">
              <a:solidFill>
                <a:prstClr val="black">
                  <a:tint val="75000"/>
                </a:prstClr>
              </a:solidFill>
              <a:latin typeface="Arial" charset="0"/>
            </a:endParaRPr>
          </a:p>
        </p:txBody>
      </p:sp>
    </p:spTree>
    <p:extLst>
      <p:ext uri="{BB962C8B-B14F-4D97-AF65-F5344CB8AC3E}">
        <p14:creationId xmlns:p14="http://schemas.microsoft.com/office/powerpoint/2010/main" xmlns="" val="1106801995"/>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748"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20"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pic>
        <p:nvPicPr>
          <p:cNvPr id="18" name="Picture 8" descr="ILLUMINA_LOGO_RGB_new"/>
          <p:cNvPicPr>
            <a:picLocks noChangeAspect="1" noChangeArrowheads="1"/>
          </p:cNvPicPr>
          <p:nvPr/>
        </p:nvPicPr>
        <p:blipFill>
          <a:blip r:embed="rId21"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210312"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1A1818"/>
                </a:solidFill>
              </a:rPr>
              <a:pPr fontAlgn="base">
                <a:spcBef>
                  <a:spcPct val="0"/>
                </a:spcBef>
                <a:spcAft>
                  <a:spcPct val="0"/>
                </a:spcAft>
                <a:defRPr/>
              </a:pPr>
              <a:t>‹#›</a:t>
            </a:fld>
            <a:endParaRPr lang="en-US" sz="1000" dirty="0">
              <a:solidFill>
                <a:srgbClr val="1A1818"/>
              </a:solidFill>
            </a:endParaRPr>
          </a:p>
        </p:txBody>
      </p:sp>
    </p:spTree>
    <p:extLst>
      <p:ext uri="{BB962C8B-B14F-4D97-AF65-F5344CB8AC3E}">
        <p14:creationId xmlns="" xmlns:p14="http://schemas.microsoft.com/office/powerpoint/2010/main" val="1858238899"/>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8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2"/>
        </a:buBlip>
        <a:defRPr sz="2000">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8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20"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pic>
        <p:nvPicPr>
          <p:cNvPr id="18" name="Picture 8" descr="ILLUMINA_LOGO_RGB_new"/>
          <p:cNvPicPr>
            <a:picLocks noChangeAspect="1" noChangeArrowheads="1"/>
          </p:cNvPicPr>
          <p:nvPr/>
        </p:nvPicPr>
        <p:blipFill>
          <a:blip r:embed="rId21"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210312"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1A1818"/>
                </a:solidFill>
              </a:rPr>
              <a:pPr fontAlgn="base">
                <a:spcBef>
                  <a:spcPct val="0"/>
                </a:spcBef>
                <a:spcAft>
                  <a:spcPct val="0"/>
                </a:spcAft>
                <a:defRPr/>
              </a:pPr>
              <a:t>‹#›</a:t>
            </a:fld>
            <a:endParaRPr lang="en-US" sz="1000" dirty="0">
              <a:solidFill>
                <a:srgbClr val="1A1818"/>
              </a:solidFill>
            </a:endParaRPr>
          </a:p>
        </p:txBody>
      </p:sp>
    </p:spTree>
    <p:extLst>
      <p:ext uri="{BB962C8B-B14F-4D97-AF65-F5344CB8AC3E}">
        <p14:creationId xmlns="" xmlns:p14="http://schemas.microsoft.com/office/powerpoint/2010/main" val="1858238899"/>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 id="2147483729" r:id="rId18"/>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8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2"/>
        </a:buBlip>
        <a:defRPr sz="2000">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8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19"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pic>
        <p:nvPicPr>
          <p:cNvPr id="18" name="Picture 8" descr="ILLUMINA_LOGO_RGB_new"/>
          <p:cNvPicPr>
            <a:picLocks noChangeAspect="1" noChangeArrowheads="1"/>
          </p:cNvPicPr>
          <p:nvPr/>
        </p:nvPicPr>
        <p:blipFill>
          <a:blip r:embed="rId20"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210312"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1A1818"/>
                </a:solidFill>
              </a:rPr>
              <a:pPr fontAlgn="base">
                <a:spcBef>
                  <a:spcPct val="0"/>
                </a:spcBef>
                <a:spcAft>
                  <a:spcPct val="0"/>
                </a:spcAft>
                <a:defRPr/>
              </a:pPr>
              <a:t>‹#›</a:t>
            </a:fld>
            <a:endParaRPr lang="en-US" sz="1000" dirty="0">
              <a:solidFill>
                <a:srgbClr val="1A1818"/>
              </a:solidFill>
            </a:endParaRPr>
          </a:p>
        </p:txBody>
      </p:sp>
    </p:spTree>
    <p:extLst>
      <p:ext uri="{BB962C8B-B14F-4D97-AF65-F5344CB8AC3E}">
        <p14:creationId xmlns="" xmlns:p14="http://schemas.microsoft.com/office/powerpoint/2010/main" val="1858238899"/>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8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1"/>
        </a:buBlip>
        <a:defRPr sz="2000">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8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21"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pic>
        <p:nvPicPr>
          <p:cNvPr id="18" name="Picture 8" descr="ILLUMINA_LOGO_RGB_new"/>
          <p:cNvPicPr>
            <a:picLocks noChangeAspect="1" noChangeArrowheads="1"/>
          </p:cNvPicPr>
          <p:nvPr/>
        </p:nvPicPr>
        <p:blipFill>
          <a:blip r:embed="rId22"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574675"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4D4D4F"/>
                </a:solidFill>
                <a:cs typeface="Arial" pitchFamily="34" charset="0"/>
              </a:rPr>
              <a:pPr fontAlgn="base">
                <a:spcBef>
                  <a:spcPct val="0"/>
                </a:spcBef>
                <a:spcAft>
                  <a:spcPct val="0"/>
                </a:spcAft>
                <a:defRPr/>
              </a:pPr>
              <a:t>‹#›</a:t>
            </a:fld>
            <a:endParaRPr lang="en-US" sz="1000" dirty="0">
              <a:solidFill>
                <a:srgbClr val="4D4D4F"/>
              </a:solidFill>
              <a:cs typeface="Arial" pitchFamily="34" charset="0"/>
            </a:endParaRPr>
          </a:p>
        </p:txBody>
      </p:sp>
    </p:spTree>
    <p:extLst>
      <p:ext uri="{BB962C8B-B14F-4D97-AF65-F5344CB8AC3E}">
        <p14:creationId xmlns="" xmlns:p14="http://schemas.microsoft.com/office/powerpoint/2010/main" val="1858238899"/>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 id="2147483768" r:id="rId18"/>
    <p:sldLayoutId id="2147483880" r:id="rId19"/>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3"/>
        </a:buBlip>
        <a:defRPr>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6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4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2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20"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pic>
        <p:nvPicPr>
          <p:cNvPr id="18" name="Picture 8" descr="ILLUMINA_LOGO_RGB_new"/>
          <p:cNvPicPr>
            <a:picLocks noChangeAspect="1" noChangeArrowheads="1"/>
          </p:cNvPicPr>
          <p:nvPr/>
        </p:nvPicPr>
        <p:blipFill>
          <a:blip r:embed="rId21"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574675"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4D4D4F"/>
                </a:solidFill>
                <a:cs typeface="Arial" pitchFamily="34" charset="0"/>
              </a:rPr>
              <a:pPr fontAlgn="base">
                <a:spcBef>
                  <a:spcPct val="0"/>
                </a:spcBef>
                <a:spcAft>
                  <a:spcPct val="0"/>
                </a:spcAft>
                <a:defRPr/>
              </a:pPr>
              <a:t>‹#›</a:t>
            </a:fld>
            <a:endParaRPr lang="en-US" sz="1000" dirty="0">
              <a:solidFill>
                <a:srgbClr val="4D4D4F"/>
              </a:solidFill>
              <a:cs typeface="Arial" pitchFamily="34" charset="0"/>
            </a:endParaRPr>
          </a:p>
        </p:txBody>
      </p:sp>
    </p:spTree>
    <p:extLst>
      <p:ext uri="{BB962C8B-B14F-4D97-AF65-F5344CB8AC3E}">
        <p14:creationId xmlns="" xmlns:p14="http://schemas.microsoft.com/office/powerpoint/2010/main" val="1858238899"/>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 id="2147483781" r:id="rId12"/>
    <p:sldLayoutId id="2147483782" r:id="rId13"/>
    <p:sldLayoutId id="2147483783" r:id="rId14"/>
    <p:sldLayoutId id="2147483784" r:id="rId15"/>
    <p:sldLayoutId id="2147483785" r:id="rId16"/>
    <p:sldLayoutId id="2147483787" r:id="rId17"/>
    <p:sldLayoutId id="2147483788" r:id="rId18"/>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2"/>
        </a:buBlip>
        <a:defRPr>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6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4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2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20"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pic>
        <p:nvPicPr>
          <p:cNvPr id="18" name="Picture 8" descr="ILLUMINA_LOGO_RGB_new"/>
          <p:cNvPicPr>
            <a:picLocks noChangeAspect="1" noChangeArrowheads="1"/>
          </p:cNvPicPr>
          <p:nvPr/>
        </p:nvPicPr>
        <p:blipFill>
          <a:blip r:embed="rId21"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574675"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4D4D4F"/>
                </a:solidFill>
                <a:cs typeface="Arial" pitchFamily="34" charset="0"/>
              </a:rPr>
              <a:pPr fontAlgn="base">
                <a:spcBef>
                  <a:spcPct val="0"/>
                </a:spcBef>
                <a:spcAft>
                  <a:spcPct val="0"/>
                </a:spcAft>
                <a:defRPr/>
              </a:pPr>
              <a:t>‹#›</a:t>
            </a:fld>
            <a:endParaRPr lang="en-US" sz="1000" dirty="0">
              <a:solidFill>
                <a:srgbClr val="4D4D4F"/>
              </a:solidFill>
              <a:cs typeface="Arial" pitchFamily="34" charset="0"/>
            </a:endParaRPr>
          </a:p>
        </p:txBody>
      </p:sp>
    </p:spTree>
    <p:extLst>
      <p:ext uri="{BB962C8B-B14F-4D97-AF65-F5344CB8AC3E}">
        <p14:creationId xmlns="" xmlns:p14="http://schemas.microsoft.com/office/powerpoint/2010/main" val="1858238899"/>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2"/>
        </a:buBlip>
        <a:defRPr>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6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4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2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bkgrd-shadow-line-long30.jpg"/>
          <p:cNvPicPr>
            <a:picLocks noChangeAspect="1"/>
          </p:cNvPicPr>
          <p:nvPr/>
        </p:nvPicPr>
        <p:blipFill rotWithShape="1">
          <a:blip r:embed="rId19" cstate="print"/>
          <a:srcRect t="4074"/>
          <a:stretch/>
        </p:blipFill>
        <p:spPr>
          <a:xfrm>
            <a:off x="0" y="3568700"/>
            <a:ext cx="9144000" cy="3289300"/>
          </a:xfrm>
          <a:prstGeom prst="rect">
            <a:avLst/>
          </a:prstGeom>
        </p:spPr>
      </p:pic>
      <p:sp>
        <p:nvSpPr>
          <p:cNvPr id="1026" name="Rectangle 2"/>
          <p:cNvSpPr>
            <a:spLocks noGrp="1" noChangeArrowheads="1"/>
          </p:cNvSpPr>
          <p:nvPr>
            <p:ph type="title"/>
          </p:nvPr>
        </p:nvSpPr>
        <p:spPr bwMode="auto">
          <a:xfrm>
            <a:off x="210312" y="237744"/>
            <a:ext cx="8601075" cy="908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Title</a:t>
            </a:r>
          </a:p>
        </p:txBody>
      </p:sp>
      <p:sp>
        <p:nvSpPr>
          <p:cNvPr id="1027" name="Rectangle 3"/>
          <p:cNvSpPr>
            <a:spLocks noGrp="1" noChangeArrowheads="1"/>
          </p:cNvSpPr>
          <p:nvPr>
            <p:ph type="body" idx="1"/>
          </p:nvPr>
        </p:nvSpPr>
        <p:spPr bwMode="auto">
          <a:xfrm>
            <a:off x="210312" y="1435608"/>
            <a:ext cx="8595360" cy="48828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pic>
        <p:nvPicPr>
          <p:cNvPr id="18" name="Picture 8" descr="ILLUMINA_LOGO_RGB_new"/>
          <p:cNvPicPr>
            <a:picLocks noChangeAspect="1" noChangeArrowheads="1"/>
          </p:cNvPicPr>
          <p:nvPr/>
        </p:nvPicPr>
        <p:blipFill>
          <a:blip r:embed="rId20" cstate="print"/>
          <a:srcRect/>
          <a:stretch>
            <a:fillRect/>
          </a:stretch>
        </p:blipFill>
        <p:spPr bwMode="auto">
          <a:xfrm>
            <a:off x="7854950" y="6550025"/>
            <a:ext cx="914400" cy="207282"/>
          </a:xfrm>
          <a:prstGeom prst="rect">
            <a:avLst/>
          </a:prstGeom>
          <a:noFill/>
          <a:ln w="9525">
            <a:noFill/>
            <a:miter lim="800000"/>
            <a:headEnd/>
            <a:tailEnd/>
          </a:ln>
        </p:spPr>
      </p:pic>
      <p:sp>
        <p:nvSpPr>
          <p:cNvPr id="8" name="Text Box 4"/>
          <p:cNvSpPr txBox="1">
            <a:spLocks noChangeArrowheads="1"/>
          </p:cNvSpPr>
          <p:nvPr/>
        </p:nvSpPr>
        <p:spPr bwMode="auto">
          <a:xfrm>
            <a:off x="210312" y="6547909"/>
            <a:ext cx="819150" cy="244475"/>
          </a:xfrm>
          <a:prstGeom prst="rect">
            <a:avLst/>
          </a:prstGeom>
          <a:noFill/>
          <a:ln w="9525">
            <a:noFill/>
            <a:miter lim="800000"/>
            <a:headEnd/>
            <a:tailEnd/>
          </a:ln>
          <a:effectLst/>
        </p:spPr>
        <p:txBody>
          <a:bodyPr>
            <a:spAutoFit/>
          </a:bodyPr>
          <a:lstStyle/>
          <a:p>
            <a:pPr fontAlgn="base">
              <a:spcBef>
                <a:spcPct val="0"/>
              </a:spcBef>
              <a:spcAft>
                <a:spcPct val="0"/>
              </a:spcAft>
              <a:defRPr/>
            </a:pPr>
            <a:fld id="{5073B0C2-833C-4049-9244-41733BBAE632}" type="slidenum">
              <a:rPr lang="en-US" sz="1000">
                <a:solidFill>
                  <a:srgbClr val="1A1818"/>
                </a:solidFill>
                <a:cs typeface="Arial" pitchFamily="34" charset="0"/>
              </a:rPr>
              <a:pPr fontAlgn="base">
                <a:spcBef>
                  <a:spcPct val="0"/>
                </a:spcBef>
                <a:spcAft>
                  <a:spcPct val="0"/>
                </a:spcAft>
                <a:defRPr/>
              </a:pPr>
              <a:t>‹#›</a:t>
            </a:fld>
            <a:endParaRPr lang="en-US" sz="1000" dirty="0">
              <a:solidFill>
                <a:srgbClr val="1A1818"/>
              </a:solidFill>
              <a:cs typeface="Arial" pitchFamily="34" charset="0"/>
            </a:endParaRPr>
          </a:p>
        </p:txBody>
      </p:sp>
    </p:spTree>
    <p:extLst>
      <p:ext uri="{BB962C8B-B14F-4D97-AF65-F5344CB8AC3E}">
        <p14:creationId xmlns:p14="http://schemas.microsoft.com/office/powerpoint/2010/main" xmlns="" val="1858238899"/>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 id="2147483821" r:id="rId12"/>
    <p:sldLayoutId id="2147483822" r:id="rId13"/>
    <p:sldLayoutId id="2147483823" r:id="rId14"/>
    <p:sldLayoutId id="2147483824" r:id="rId15"/>
    <p:sldLayoutId id="2147483825" r:id="rId16"/>
    <p:sldLayoutId id="2147483827" r:id="rId17"/>
  </p:sldLayoutIdLst>
  <p:transition spd="med">
    <p:wipe dir="r"/>
  </p:transition>
  <p:timing>
    <p:tnLst>
      <p:par>
        <p:cTn id="1" dur="indefinite" restart="never" nodeType="tmRoot"/>
      </p:par>
    </p:tnLst>
  </p:timing>
  <p:txStyles>
    <p:titleStyle>
      <a:lvl1pPr algn="l" rtl="0" eaLnBrk="1" fontAlgn="base" hangingPunct="1">
        <a:spcBef>
          <a:spcPct val="0"/>
        </a:spcBef>
        <a:spcAft>
          <a:spcPct val="0"/>
        </a:spcAft>
        <a:defRPr sz="28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234950" indent="-234950" algn="l" rtl="0" eaLnBrk="1" fontAlgn="base" hangingPunct="1">
        <a:spcBef>
          <a:spcPct val="50000"/>
        </a:spcBef>
        <a:spcAft>
          <a:spcPct val="0"/>
        </a:spcAft>
        <a:buClr>
          <a:srgbClr val="F89D21"/>
        </a:buClr>
        <a:buSzPct val="60000"/>
        <a:buBlip>
          <a:blip r:embed="rId21"/>
        </a:buBlip>
        <a:defRPr sz="2000">
          <a:solidFill>
            <a:schemeClr val="tx1"/>
          </a:solidFill>
          <a:latin typeface="+mn-lt"/>
          <a:ea typeface="+mn-ea"/>
          <a:cs typeface="+mn-cs"/>
        </a:defRPr>
      </a:lvl1pPr>
      <a:lvl2pPr marL="692150" indent="-234950" algn="l" rtl="0" eaLnBrk="1" fontAlgn="base" hangingPunct="1">
        <a:spcBef>
          <a:spcPct val="20000"/>
        </a:spcBef>
        <a:spcAft>
          <a:spcPct val="0"/>
        </a:spcAft>
        <a:buClr>
          <a:schemeClr val="tx1"/>
        </a:buClr>
        <a:buFont typeface="Arial" charset="0"/>
        <a:buChar char="–"/>
        <a:defRPr sz="1800">
          <a:solidFill>
            <a:schemeClr val="tx1"/>
          </a:solidFill>
          <a:latin typeface="+mn-lt"/>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mn-lt"/>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mn-lt"/>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mn-lt"/>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7.xml"/><Relationship Id="rId4" Type="http://schemas.openxmlformats.org/officeDocument/2006/relationships/image" Target="../media/image33.jpeg"/></Relationships>
</file>

<file path=ppt/slides/_rels/slide11.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00.xml"/><Relationship Id="rId6" Type="http://schemas.openxmlformats.org/officeDocument/2006/relationships/image" Target="../media/image38.jpeg"/><Relationship Id="rId5" Type="http://schemas.openxmlformats.org/officeDocument/2006/relationships/image" Target="../media/image37.jpeg"/><Relationship Id="rId4" Type="http://schemas.openxmlformats.org/officeDocument/2006/relationships/image" Target="../media/image36.jpeg"/></Relationships>
</file>

<file path=ppt/slides/_rels/slide12.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xml"/><Relationship Id="rId1" Type="http://schemas.openxmlformats.org/officeDocument/2006/relationships/slideLayout" Target="../slideLayouts/slideLayout138.xml"/></Relationships>
</file>

<file path=ppt/slides/_rels/slide1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xml"/><Relationship Id="rId1" Type="http://schemas.openxmlformats.org/officeDocument/2006/relationships/slideLayout" Target="../slideLayouts/slideLayout230.xml"/><Relationship Id="rId4" Type="http://schemas.openxmlformats.org/officeDocument/2006/relationships/image" Target="../media/image47.gif"/></Relationships>
</file>

<file path=ppt/slides/_rels/slide1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15.xml"/><Relationship Id="rId4" Type="http://schemas.openxmlformats.org/officeDocument/2006/relationships/image" Target="../media/image5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15.xml"/></Relationships>
</file>

<file path=ppt/slides/_rels/slide2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xml"/><Relationship Id="rId1" Type="http://schemas.openxmlformats.org/officeDocument/2006/relationships/slideLayout" Target="../slideLayouts/slideLayout26.xml"/><Relationship Id="rId4" Type="http://schemas.openxmlformats.org/officeDocument/2006/relationships/image" Target="../media/image5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27.xml.rels><?xml version="1.0" encoding="UTF-8" standalone="yes"?>
<Relationships xmlns="http://schemas.openxmlformats.org/package/2006/relationships"><Relationship Id="rId3" Type="http://schemas.openxmlformats.org/officeDocument/2006/relationships/image" Target="../media/image56.png"/><Relationship Id="rId7" Type="http://schemas.openxmlformats.org/officeDocument/2006/relationships/image" Target="../media/image60.png"/><Relationship Id="rId2" Type="http://schemas.openxmlformats.org/officeDocument/2006/relationships/notesSlide" Target="../notesSlides/notesSlide5.xml"/><Relationship Id="rId1" Type="http://schemas.openxmlformats.org/officeDocument/2006/relationships/slideLayout" Target="../slideLayouts/slideLayout26.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62.jpeg"/><Relationship Id="rId1" Type="http://schemas.openxmlformats.org/officeDocument/2006/relationships/slideLayout" Target="../slideLayouts/slideLayout7.xml"/><Relationship Id="rId4" Type="http://schemas.openxmlformats.org/officeDocument/2006/relationships/image" Target="../media/image64.jpeg"/></Relationships>
</file>

<file path=ppt/slides/_rels/slide3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7.xml"/><Relationship Id="rId5" Type="http://schemas.openxmlformats.org/officeDocument/2006/relationships/image" Target="../media/image68.png"/><Relationship Id="rId4" Type="http://schemas.openxmlformats.org/officeDocument/2006/relationships/image" Target="../media/image67.png"/></Relationships>
</file>

<file path=ppt/slides/_rels/slide32.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45.xml"/></Relationships>
</file>

<file path=ppt/slides/_rels/slide35.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4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xml"/><Relationship Id="rId1" Type="http://schemas.openxmlformats.org/officeDocument/2006/relationships/slideLayout" Target="../slideLayouts/slideLayout25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57.xml"/><Relationship Id="rId4" Type="http://schemas.openxmlformats.org/officeDocument/2006/relationships/image" Target="../media/image2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9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14348" y="857232"/>
            <a:ext cx="7027144" cy="1077218"/>
          </a:xfrm>
          <a:prstGeom prst="rect">
            <a:avLst/>
          </a:prstGeom>
          <a:noFill/>
        </p:spPr>
        <p:txBody>
          <a:bodyPr wrap="square" rtlCol="0">
            <a:spAutoFit/>
          </a:bodyPr>
          <a:lstStyle/>
          <a:p>
            <a:r>
              <a:rPr lang="en-GB" sz="3200" dirty="0" smtClean="0"/>
              <a:t>Evolution of </a:t>
            </a:r>
            <a:r>
              <a:rPr lang="en-GB" sz="3200" dirty="0" err="1" smtClean="0"/>
              <a:t>preimplantation</a:t>
            </a:r>
            <a:r>
              <a:rPr lang="en-GB" sz="3200" dirty="0" smtClean="0"/>
              <a:t> genetic </a:t>
            </a:r>
            <a:r>
              <a:rPr lang="en-GB" sz="3200" dirty="0" smtClean="0"/>
              <a:t>diagnostic technologies</a:t>
            </a:r>
            <a:endParaRPr lang="en-GB" sz="3200" dirty="0">
              <a:solidFill>
                <a:prstClr val="black"/>
              </a:solidFill>
            </a:endParaRPr>
          </a:p>
        </p:txBody>
      </p:sp>
      <p:sp>
        <p:nvSpPr>
          <p:cNvPr id="3" name="TextBox 2"/>
          <p:cNvSpPr txBox="1"/>
          <p:nvPr/>
        </p:nvSpPr>
        <p:spPr>
          <a:xfrm>
            <a:off x="714348" y="2500306"/>
            <a:ext cx="7312896" cy="954107"/>
          </a:xfrm>
          <a:prstGeom prst="rect">
            <a:avLst/>
          </a:prstGeom>
          <a:noFill/>
        </p:spPr>
        <p:txBody>
          <a:bodyPr wrap="square" rtlCol="0">
            <a:spAutoFit/>
          </a:bodyPr>
          <a:lstStyle/>
          <a:p>
            <a:r>
              <a:rPr lang="en-GB" sz="3200" dirty="0">
                <a:solidFill>
                  <a:prstClr val="black"/>
                </a:solidFill>
              </a:rPr>
              <a:t>Alan H </a:t>
            </a:r>
            <a:r>
              <a:rPr lang="en-GB" sz="3200" dirty="0" err="1">
                <a:solidFill>
                  <a:prstClr val="black"/>
                </a:solidFill>
              </a:rPr>
              <a:t>Handyside</a:t>
            </a:r>
            <a:endParaRPr lang="en-GB" sz="3200" dirty="0">
              <a:solidFill>
                <a:prstClr val="black"/>
              </a:solidFill>
            </a:endParaRPr>
          </a:p>
          <a:p>
            <a:r>
              <a:rPr lang="en-GB" sz="2400" dirty="0">
                <a:solidFill>
                  <a:prstClr val="black"/>
                </a:solidFill>
              </a:rPr>
              <a:t>The Bridge Centre, London and </a:t>
            </a:r>
            <a:r>
              <a:rPr lang="en-GB" sz="2400" dirty="0" err="1">
                <a:solidFill>
                  <a:prstClr val="black"/>
                </a:solidFill>
              </a:rPr>
              <a:t>Illumina</a:t>
            </a:r>
            <a:r>
              <a:rPr lang="en-GB" sz="2400" dirty="0">
                <a:solidFill>
                  <a:prstClr val="black"/>
                </a:solidFill>
              </a:rPr>
              <a:t>, Cambridge, UK</a:t>
            </a:r>
          </a:p>
        </p:txBody>
      </p:sp>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0818" name="Picture 2" descr="PGD (Edwards) 3"/>
          <p:cNvPicPr>
            <a:picLocks noChangeAspect="1" noChangeArrowheads="1"/>
          </p:cNvPicPr>
          <p:nvPr/>
        </p:nvPicPr>
        <p:blipFill>
          <a:blip r:embed="rId2" cstate="print"/>
          <a:srcRect/>
          <a:stretch>
            <a:fillRect/>
          </a:stretch>
        </p:blipFill>
        <p:spPr bwMode="auto">
          <a:xfrm>
            <a:off x="5147734" y="3581400"/>
            <a:ext cx="3522133" cy="2903538"/>
          </a:xfrm>
          <a:prstGeom prst="rect">
            <a:avLst/>
          </a:prstGeom>
          <a:noFill/>
        </p:spPr>
      </p:pic>
      <p:pic>
        <p:nvPicPr>
          <p:cNvPr id="290819" name="Picture 3" descr="PGD (Edwards) 1"/>
          <p:cNvPicPr>
            <a:picLocks noChangeAspect="1" noChangeArrowheads="1"/>
          </p:cNvPicPr>
          <p:nvPr/>
        </p:nvPicPr>
        <p:blipFill>
          <a:blip r:embed="rId3" cstate="print"/>
          <a:srcRect/>
          <a:stretch>
            <a:fillRect/>
          </a:stretch>
        </p:blipFill>
        <p:spPr bwMode="auto">
          <a:xfrm>
            <a:off x="880533" y="1600200"/>
            <a:ext cx="7112000" cy="1682750"/>
          </a:xfrm>
          <a:prstGeom prst="rect">
            <a:avLst/>
          </a:prstGeom>
          <a:noFill/>
        </p:spPr>
      </p:pic>
      <p:pic>
        <p:nvPicPr>
          <p:cNvPr id="290820" name="Picture 4" descr="Nature banner"/>
          <p:cNvPicPr>
            <a:picLocks noChangeAspect="1" noChangeArrowheads="1"/>
          </p:cNvPicPr>
          <p:nvPr/>
        </p:nvPicPr>
        <p:blipFill>
          <a:blip r:embed="rId4" cstate="print"/>
          <a:srcRect/>
          <a:stretch>
            <a:fillRect/>
          </a:stretch>
        </p:blipFill>
        <p:spPr bwMode="auto">
          <a:xfrm>
            <a:off x="338667" y="304801"/>
            <a:ext cx="4267200" cy="881063"/>
          </a:xfrm>
          <a:prstGeom prst="rect">
            <a:avLst/>
          </a:prstGeom>
          <a:noFill/>
        </p:spPr>
      </p:pic>
      <p:sp>
        <p:nvSpPr>
          <p:cNvPr id="290821" name="Text Box 5"/>
          <p:cNvSpPr txBox="1">
            <a:spLocks noChangeArrowheads="1"/>
          </p:cNvSpPr>
          <p:nvPr/>
        </p:nvSpPr>
        <p:spPr bwMode="auto">
          <a:xfrm>
            <a:off x="270934" y="3505200"/>
            <a:ext cx="4538133" cy="1477328"/>
          </a:xfrm>
          <a:prstGeom prst="rect">
            <a:avLst/>
          </a:prstGeom>
          <a:noFill/>
          <a:ln w="12700">
            <a:noFill/>
            <a:miter lim="800000"/>
            <a:headEnd/>
            <a:tailEnd/>
          </a:ln>
          <a:effectLst/>
        </p:spPr>
        <p:txBody>
          <a:bodyPr>
            <a:spAutoFit/>
          </a:bodyPr>
          <a:lstStyle/>
          <a:p>
            <a:r>
              <a:rPr lang="en-GB"/>
              <a:t>…cells excised from blastocysts could be examined for several characters, for example, chromosomes and enzymes, to detect autosomally inherited deformities from either parent…</a:t>
            </a:r>
          </a:p>
        </p:txBody>
      </p:sp>
      <p:sp>
        <p:nvSpPr>
          <p:cNvPr id="290822" name="Text Box 6"/>
          <p:cNvSpPr txBox="1">
            <a:spLocks noChangeArrowheads="1"/>
          </p:cNvSpPr>
          <p:nvPr/>
        </p:nvSpPr>
        <p:spPr bwMode="auto">
          <a:xfrm>
            <a:off x="270933" y="5715000"/>
            <a:ext cx="3581622" cy="369332"/>
          </a:xfrm>
          <a:prstGeom prst="rect">
            <a:avLst/>
          </a:prstGeom>
          <a:noFill/>
          <a:ln w="12700">
            <a:noFill/>
            <a:miter lim="800000"/>
            <a:headEnd/>
            <a:tailEnd/>
          </a:ln>
          <a:effectLst/>
        </p:spPr>
        <p:txBody>
          <a:bodyPr wrap="none">
            <a:spAutoFit/>
          </a:bodyPr>
          <a:lstStyle/>
          <a:p>
            <a:r>
              <a:rPr lang="en-GB"/>
              <a:t>One of the offspring was acephalic…</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grpId="0" nodeType="clickEffect">
                                  <p:stCondLst>
                                    <p:cond delay="0"/>
                                  </p:stCondLst>
                                  <p:childTnLst>
                                    <p:set>
                                      <p:cBhvr>
                                        <p:cTn id="6" dur="1" fill="hold">
                                          <p:stCondLst>
                                            <p:cond delay="0"/>
                                          </p:stCondLst>
                                        </p:cTn>
                                        <p:tgtEl>
                                          <p:spTgt spid="290822"/>
                                        </p:tgtEl>
                                        <p:attrNameLst>
                                          <p:attrName>style.visibility</p:attrName>
                                        </p:attrNameLst>
                                      </p:cBhvr>
                                      <p:to>
                                        <p:strVal val="visible"/>
                                      </p:to>
                                    </p:set>
                                    <p:anim calcmode="lin" valueType="num">
                                      <p:cBhvr>
                                        <p:cTn id="7" dur="1000" fill="hold"/>
                                        <p:tgtEl>
                                          <p:spTgt spid="290822"/>
                                        </p:tgtEl>
                                        <p:attrNameLst>
                                          <p:attrName>ppt_w</p:attrName>
                                        </p:attrNameLst>
                                      </p:cBhvr>
                                      <p:tavLst>
                                        <p:tav tm="0">
                                          <p:val>
                                            <p:fltVal val="0"/>
                                          </p:val>
                                        </p:tav>
                                        <p:tav tm="100000">
                                          <p:val>
                                            <p:strVal val="#ppt_w"/>
                                          </p:val>
                                        </p:tav>
                                      </p:tavLst>
                                    </p:anim>
                                    <p:anim calcmode="lin" valueType="num">
                                      <p:cBhvr>
                                        <p:cTn id="8" dur="1000" fill="hold"/>
                                        <p:tgtEl>
                                          <p:spTgt spid="290822"/>
                                        </p:tgtEl>
                                        <p:attrNameLst>
                                          <p:attrName>ppt_h</p:attrName>
                                        </p:attrNameLst>
                                      </p:cBhvr>
                                      <p:tavLst>
                                        <p:tav tm="0">
                                          <p:val>
                                            <p:fltVal val="0"/>
                                          </p:val>
                                        </p:tav>
                                        <p:tav tm="100000">
                                          <p:val>
                                            <p:strVal val="#ppt_h"/>
                                          </p:val>
                                        </p:tav>
                                      </p:tavLst>
                                    </p:anim>
                                    <p:anim calcmode="lin" valueType="num">
                                      <p:cBhvr>
                                        <p:cTn id="9" dur="1000" fill="hold"/>
                                        <p:tgtEl>
                                          <p:spTgt spid="29082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90822"/>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0822" grpId="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86816" y="202630"/>
            <a:ext cx="6213376" cy="778098"/>
          </a:xfrm>
        </p:spPr>
        <p:txBody>
          <a:bodyPr>
            <a:noAutofit/>
          </a:bodyPr>
          <a:lstStyle/>
          <a:p>
            <a:pPr algn="l"/>
            <a:r>
              <a:rPr lang="en-GB" sz="2400" dirty="0" smtClean="0"/>
              <a:t>First live </a:t>
            </a:r>
            <a:r>
              <a:rPr lang="en-GB" sz="2400" dirty="0"/>
              <a:t>b</a:t>
            </a:r>
            <a:r>
              <a:rPr lang="en-GB" sz="2400" dirty="0" smtClean="0"/>
              <a:t>irths </a:t>
            </a:r>
            <a:r>
              <a:rPr lang="en-GB" sz="2400" dirty="0"/>
              <a:t>f</a:t>
            </a:r>
            <a:r>
              <a:rPr lang="en-GB" sz="2400" dirty="0" smtClean="0"/>
              <a:t>ollowing </a:t>
            </a:r>
            <a:r>
              <a:rPr lang="en-GB" sz="2400" dirty="0" err="1" smtClean="0"/>
              <a:t>preimplantation</a:t>
            </a:r>
            <a:r>
              <a:rPr lang="en-GB" sz="2400" dirty="0" smtClean="0"/>
              <a:t> genetic diagnosis (PGD) in July, 1990</a:t>
            </a:r>
            <a:endParaRPr lang="en-GB" sz="2400" dirty="0"/>
          </a:p>
        </p:txBody>
      </p:sp>
      <p:grpSp>
        <p:nvGrpSpPr>
          <p:cNvPr id="2" name="Group 4"/>
          <p:cNvGrpSpPr/>
          <p:nvPr/>
        </p:nvGrpSpPr>
        <p:grpSpPr>
          <a:xfrm>
            <a:off x="2267744" y="1295556"/>
            <a:ext cx="2678601" cy="2067253"/>
            <a:chOff x="2329656" y="904547"/>
            <a:chExt cx="3227388" cy="2490788"/>
          </a:xfrm>
        </p:grpSpPr>
        <p:pic>
          <p:nvPicPr>
            <p:cNvPr id="9" name="Picture 8"/>
            <p:cNvPicPr>
              <a:picLocks noChangeArrowheads="1"/>
            </p:cNvPicPr>
            <p:nvPr/>
          </p:nvPicPr>
          <p:blipFill>
            <a:blip r:embed="rId2" cstate="print"/>
            <a:srcRect/>
            <a:stretch>
              <a:fillRect/>
            </a:stretch>
          </p:blipFill>
          <p:spPr bwMode="auto">
            <a:xfrm>
              <a:off x="2329656" y="904547"/>
              <a:ext cx="2287924" cy="1552164"/>
            </a:xfrm>
            <a:prstGeom prst="roundRect">
              <a:avLst>
                <a:gd name="adj" fmla="val 8594"/>
              </a:avLst>
            </a:prstGeom>
            <a:solidFill>
              <a:srgbClr val="FFFFFF">
                <a:shade val="85000"/>
              </a:srgbClr>
            </a:solidFill>
            <a:ln>
              <a:noFill/>
            </a:ln>
            <a:effectLst>
              <a:reflection blurRad="12700" stA="38000" endPos="15000" dist="5000" dir="5400000" sy="-100000" algn="bl" rotWithShape="0"/>
            </a:effectLst>
          </p:spPr>
        </p:pic>
        <p:pic>
          <p:nvPicPr>
            <p:cNvPr id="10" name="Picture 9"/>
            <p:cNvPicPr>
              <a:picLocks noChangeArrowheads="1"/>
            </p:cNvPicPr>
            <p:nvPr/>
          </p:nvPicPr>
          <p:blipFill rotWithShape="1">
            <a:blip r:embed="rId3" cstate="print"/>
            <a:srcRect l="1582"/>
            <a:stretch/>
          </p:blipFill>
          <p:spPr bwMode="auto">
            <a:xfrm>
              <a:off x="3179708" y="1893536"/>
              <a:ext cx="2377336" cy="1501799"/>
            </a:xfrm>
            <a:prstGeom prst="roundRect">
              <a:avLst>
                <a:gd name="adj" fmla="val 8594"/>
              </a:avLst>
            </a:prstGeom>
            <a:solidFill>
              <a:srgbClr val="FFFFFF">
                <a:shade val="85000"/>
              </a:srgbClr>
            </a:solidFill>
            <a:ln>
              <a:noFill/>
            </a:ln>
            <a:effectLst>
              <a:reflection blurRad="12700" stA="38000" endPos="15000" dist="5000" dir="5400000" sy="-100000" algn="bl" rotWithShape="0"/>
            </a:effectLst>
          </p:spPr>
        </p:pic>
      </p:grpSp>
      <p:pic>
        <p:nvPicPr>
          <p:cNvPr id="11" name="Picture 2" descr="TWINS"/>
          <p:cNvPicPr>
            <a:picLocks noChangeAspect="1" noChangeArrowheads="1"/>
          </p:cNvPicPr>
          <p:nvPr/>
        </p:nvPicPr>
        <p:blipFill>
          <a:blip r:embed="rId4" cstate="print"/>
          <a:srcRect/>
          <a:stretch>
            <a:fillRect/>
          </a:stretch>
        </p:blipFill>
        <p:spPr bwMode="auto">
          <a:xfrm>
            <a:off x="5148064" y="1145794"/>
            <a:ext cx="3200099" cy="2283206"/>
          </a:xfrm>
          <a:prstGeom prst="roundRect">
            <a:avLst>
              <a:gd name="adj" fmla="val 8594"/>
            </a:avLst>
          </a:prstGeom>
          <a:solidFill>
            <a:srgbClr val="FFFFFF">
              <a:shade val="85000"/>
            </a:srgbClr>
          </a:solidFill>
          <a:ln>
            <a:noFill/>
          </a:ln>
          <a:effectLst>
            <a:reflection blurRad="12700" stA="38000" endPos="15000" dist="5000" dir="5400000" sy="-100000" algn="bl" rotWithShape="0"/>
          </a:effectLst>
        </p:spPr>
      </p:pic>
      <p:pic>
        <p:nvPicPr>
          <p:cNvPr id="12" name="Picture 6" descr="RACHEL"/>
          <p:cNvPicPr>
            <a:picLocks noChangeAspect="1" noChangeArrowheads="1"/>
          </p:cNvPicPr>
          <p:nvPr/>
        </p:nvPicPr>
        <p:blipFill>
          <a:blip r:embed="rId5" cstate="print"/>
          <a:srcRect/>
          <a:stretch>
            <a:fillRect/>
          </a:stretch>
        </p:blipFill>
        <p:spPr bwMode="auto">
          <a:xfrm>
            <a:off x="6084168" y="2708920"/>
            <a:ext cx="2664831" cy="2592288"/>
          </a:xfrm>
          <a:prstGeom prst="roundRect">
            <a:avLst>
              <a:gd name="adj" fmla="val 8594"/>
            </a:avLst>
          </a:prstGeom>
          <a:solidFill>
            <a:srgbClr val="FFFFFF">
              <a:shade val="85000"/>
            </a:srgbClr>
          </a:solidFill>
          <a:ln>
            <a:noFill/>
          </a:ln>
          <a:effectLst>
            <a:reflection blurRad="12700" stA="38000" endPos="15000" dist="5000" dir="5400000" sy="-100000" algn="bl" rotWithShape="0"/>
          </a:effectLst>
        </p:spPr>
      </p:pic>
      <p:pic>
        <p:nvPicPr>
          <p:cNvPr id="15" name="Picture 10"/>
          <p:cNvPicPr>
            <a:picLocks noChangeArrowheads="1"/>
          </p:cNvPicPr>
          <p:nvPr/>
        </p:nvPicPr>
        <p:blipFill>
          <a:blip r:embed="rId6" cstate="print"/>
          <a:srcRect/>
          <a:stretch>
            <a:fillRect/>
          </a:stretch>
        </p:blipFill>
        <p:spPr bwMode="auto">
          <a:xfrm>
            <a:off x="485775" y="1935832"/>
            <a:ext cx="1411288" cy="3581400"/>
          </a:xfrm>
          <a:prstGeom prst="roundRect">
            <a:avLst>
              <a:gd name="adj" fmla="val 8594"/>
            </a:avLst>
          </a:prstGeom>
          <a:solidFill>
            <a:srgbClr val="FFFFFF">
              <a:shade val="85000"/>
            </a:srgbClr>
          </a:solidFill>
          <a:ln>
            <a:noFill/>
          </a:ln>
          <a:effectLst>
            <a:reflection blurRad="12700" stA="38000" endPos="15000" dist="5000" dir="5400000" sy="-100000" algn="bl" rotWithShape="0"/>
          </a:effectLst>
        </p:spPr>
      </p:pic>
      <p:sp>
        <p:nvSpPr>
          <p:cNvPr id="16" name="Text Box 4"/>
          <p:cNvSpPr txBox="1">
            <a:spLocks noChangeArrowheads="1"/>
          </p:cNvSpPr>
          <p:nvPr/>
        </p:nvSpPr>
        <p:spPr bwMode="auto">
          <a:xfrm>
            <a:off x="2040319" y="3814008"/>
            <a:ext cx="3017455" cy="1631216"/>
          </a:xfrm>
          <a:prstGeom prst="rect">
            <a:avLst/>
          </a:prstGeom>
          <a:noFill/>
          <a:ln w="12700">
            <a:noFill/>
            <a:miter lim="800000"/>
            <a:headEnd/>
            <a:tailEnd/>
          </a:ln>
        </p:spPr>
        <p:txBody>
          <a:bodyPr wrap="square">
            <a:spAutoFit/>
          </a:bodyPr>
          <a:lstStyle/>
          <a:p>
            <a:r>
              <a:rPr lang="en-GB" sz="2000" dirty="0">
                <a:solidFill>
                  <a:prstClr val="black"/>
                </a:solidFill>
              </a:rPr>
              <a:t>Gender identification and selective transfer of unaffected female embryos in X-linked </a:t>
            </a:r>
            <a:r>
              <a:rPr lang="en-GB" sz="2000" dirty="0" smtClean="0">
                <a:solidFill>
                  <a:prstClr val="black"/>
                </a:solidFill>
              </a:rPr>
              <a:t>disease</a:t>
            </a:r>
            <a:endParaRPr lang="en-GB" sz="2000" dirty="0">
              <a:solidFill>
                <a:prstClr val="black"/>
              </a:solidFill>
            </a:endParaRPr>
          </a:p>
        </p:txBody>
      </p:sp>
      <p:sp>
        <p:nvSpPr>
          <p:cNvPr id="18" name="Text Placeholder 3"/>
          <p:cNvSpPr txBox="1">
            <a:spLocks/>
          </p:cNvSpPr>
          <p:nvPr/>
        </p:nvSpPr>
        <p:spPr bwMode="auto">
          <a:xfrm>
            <a:off x="269180" y="6251024"/>
            <a:ext cx="8623300" cy="27432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marL="0" indent="0" algn="l" rtl="0" eaLnBrk="1" fontAlgn="base" hangingPunct="1">
              <a:spcBef>
                <a:spcPct val="50000"/>
              </a:spcBef>
              <a:spcAft>
                <a:spcPct val="0"/>
              </a:spcAft>
              <a:buClr>
                <a:srgbClr val="F89D21"/>
              </a:buClr>
              <a:buSzPct val="60000"/>
              <a:buFont typeface="Arial"/>
              <a:buNone/>
              <a:defRPr sz="1600">
                <a:solidFill>
                  <a:schemeClr val="tx1"/>
                </a:solidFill>
                <a:latin typeface="Arial"/>
                <a:ea typeface="+mn-ea"/>
                <a:cs typeface="Arial"/>
              </a:defRPr>
            </a:lvl1pPr>
            <a:lvl2pPr marL="514350" indent="-234950" algn="l" rtl="0" eaLnBrk="1" fontAlgn="base" hangingPunct="1">
              <a:spcBef>
                <a:spcPct val="20000"/>
              </a:spcBef>
              <a:spcAft>
                <a:spcPct val="0"/>
              </a:spcAft>
              <a:buClr>
                <a:schemeClr val="tx1"/>
              </a:buClr>
              <a:buFont typeface="Arial" charset="0"/>
              <a:buChar char="–"/>
              <a:defRPr sz="1800">
                <a:solidFill>
                  <a:schemeClr val="tx1"/>
                </a:solidFill>
                <a:latin typeface="Arial"/>
                <a:cs typeface="Arial"/>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Arial"/>
                <a:cs typeface="Arial"/>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Arial"/>
                <a:cs typeface="Arial"/>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Arial"/>
                <a:cs typeface="Arial"/>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a:lstStyle>
          <a:p>
            <a:r>
              <a:rPr lang="da-DK" sz="2000" kern="0" dirty="0">
                <a:solidFill>
                  <a:prstClr val="black"/>
                </a:solidFill>
                <a:latin typeface="+mn-lt"/>
              </a:rPr>
              <a:t>Handyside et </a:t>
            </a:r>
            <a:r>
              <a:rPr lang="da-DK" sz="2000" kern="0" dirty="0" smtClean="0">
                <a:solidFill>
                  <a:prstClr val="black"/>
                </a:solidFill>
                <a:latin typeface="+mn-lt"/>
              </a:rPr>
              <a:t>al (</a:t>
            </a:r>
            <a:r>
              <a:rPr lang="da-DK" sz="2000" kern="0" dirty="0">
                <a:solidFill>
                  <a:prstClr val="black"/>
                </a:solidFill>
                <a:latin typeface="+mn-lt"/>
              </a:rPr>
              <a:t>1990) </a:t>
            </a:r>
            <a:r>
              <a:rPr lang="da-DK" sz="2000" kern="0" dirty="0" smtClean="0">
                <a:solidFill>
                  <a:prstClr val="black"/>
                </a:solidFill>
                <a:latin typeface="+mn-lt"/>
              </a:rPr>
              <a:t>Nature 344</a:t>
            </a:r>
            <a:r>
              <a:rPr lang="da-DK" sz="2000" kern="0" dirty="0">
                <a:solidFill>
                  <a:prstClr val="black"/>
                </a:solidFill>
                <a:latin typeface="+mn-lt"/>
              </a:rPr>
              <a:t>, 768 </a:t>
            </a:r>
          </a:p>
        </p:txBody>
      </p:sp>
      <p:sp>
        <p:nvSpPr>
          <p:cNvPr id="13" name="TextBox 12"/>
          <p:cNvSpPr txBox="1"/>
          <p:nvPr/>
        </p:nvSpPr>
        <p:spPr>
          <a:xfrm>
            <a:off x="4860032" y="5445224"/>
            <a:ext cx="3849131" cy="830997"/>
          </a:xfrm>
          <a:prstGeom prst="rect">
            <a:avLst/>
          </a:prstGeom>
          <a:noFill/>
        </p:spPr>
        <p:txBody>
          <a:bodyPr wrap="none" rtlCol="0">
            <a:spAutoFit/>
          </a:bodyPr>
          <a:lstStyle/>
          <a:p>
            <a:r>
              <a:rPr lang="en-GB" sz="4800" dirty="0" smtClean="0">
                <a:latin typeface="Book Antiqua" pitchFamily="18" charset="0"/>
              </a:rPr>
              <a:t>27</a:t>
            </a:r>
            <a:r>
              <a:rPr lang="en-GB" sz="4800" baseline="30000" dirty="0" smtClean="0">
                <a:latin typeface="Book Antiqua" pitchFamily="18" charset="0"/>
              </a:rPr>
              <a:t>th</a:t>
            </a:r>
            <a:r>
              <a:rPr lang="en-GB" sz="4800" dirty="0" smtClean="0">
                <a:latin typeface="Book Antiqua" pitchFamily="18" charset="0"/>
              </a:rPr>
              <a:t> birthday!</a:t>
            </a:r>
            <a:endParaRPr lang="en-GB" sz="4800" dirty="0">
              <a:latin typeface="Book Antiqua" pitchFamily="18" charset="0"/>
            </a:endParaRPr>
          </a:p>
        </p:txBody>
      </p:sp>
    </p:spTree>
    <p:extLst>
      <p:ext uri="{BB962C8B-B14F-4D97-AF65-F5344CB8AC3E}">
        <p14:creationId xmlns="" xmlns:p14="http://schemas.microsoft.com/office/powerpoint/2010/main" val="265091227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7746" name="Picture 2" descr="NEJM"/>
          <p:cNvPicPr>
            <a:picLocks noChangeAspect="1" noChangeArrowheads="1"/>
          </p:cNvPicPr>
          <p:nvPr/>
        </p:nvPicPr>
        <p:blipFill>
          <a:blip r:embed="rId2" cstate="print"/>
          <a:srcRect/>
          <a:stretch>
            <a:fillRect/>
          </a:stretch>
        </p:blipFill>
        <p:spPr bwMode="auto">
          <a:xfrm>
            <a:off x="467544" y="404664"/>
            <a:ext cx="7152279" cy="4187552"/>
          </a:xfrm>
          <a:prstGeom prst="rect">
            <a:avLst/>
          </a:prstGeom>
          <a:noFill/>
        </p:spPr>
      </p:pic>
      <p:pic>
        <p:nvPicPr>
          <p:cNvPr id="287747" name="Picture 3" descr="MARK"/>
          <p:cNvPicPr>
            <a:picLocks noChangeAspect="1" noChangeArrowheads="1"/>
          </p:cNvPicPr>
          <p:nvPr/>
        </p:nvPicPr>
        <p:blipFill>
          <a:blip r:embed="rId3" cstate="print"/>
          <a:srcRect/>
          <a:stretch>
            <a:fillRect/>
          </a:stretch>
        </p:blipFill>
        <p:spPr bwMode="auto">
          <a:xfrm>
            <a:off x="5220072" y="1268760"/>
            <a:ext cx="3385256" cy="5105400"/>
          </a:xfrm>
          <a:prstGeom prst="rect">
            <a:avLst/>
          </a:prstGeom>
          <a:noFill/>
        </p:spPr>
      </p:pic>
      <p:sp>
        <p:nvSpPr>
          <p:cNvPr id="287748" name="Text Box 4"/>
          <p:cNvSpPr txBox="1">
            <a:spLocks noChangeArrowheads="1"/>
          </p:cNvSpPr>
          <p:nvPr/>
        </p:nvSpPr>
        <p:spPr bwMode="auto">
          <a:xfrm>
            <a:off x="611560" y="5733256"/>
            <a:ext cx="4595617" cy="400110"/>
          </a:xfrm>
          <a:prstGeom prst="rect">
            <a:avLst/>
          </a:prstGeom>
          <a:noFill/>
          <a:ln w="12700">
            <a:noFill/>
            <a:miter lim="800000"/>
            <a:headEnd/>
            <a:tailEnd/>
          </a:ln>
          <a:effectLst/>
        </p:spPr>
        <p:txBody>
          <a:bodyPr wrap="none">
            <a:spAutoFit/>
          </a:bodyPr>
          <a:lstStyle/>
          <a:p>
            <a:r>
              <a:rPr lang="en-GB" sz="2000" dirty="0" err="1" smtClean="0">
                <a:latin typeface="Calibri" pitchFamily="34" charset="0"/>
              </a:rPr>
              <a:t>Handyside</a:t>
            </a:r>
            <a:r>
              <a:rPr lang="en-GB" sz="2000" dirty="0" smtClean="0">
                <a:latin typeface="Calibri" pitchFamily="34" charset="0"/>
              </a:rPr>
              <a:t> et al (</a:t>
            </a:r>
            <a:r>
              <a:rPr lang="en-GB" sz="2000" dirty="0">
                <a:latin typeface="Calibri" pitchFamily="34" charset="0"/>
              </a:rPr>
              <a:t>1992) </a:t>
            </a:r>
            <a:r>
              <a:rPr lang="en-GB" sz="2000" dirty="0" smtClean="0">
                <a:latin typeface="Calibri" pitchFamily="34" charset="0"/>
              </a:rPr>
              <a:t>NEJM 327</a:t>
            </a:r>
            <a:r>
              <a:rPr lang="en-GB" sz="2000" dirty="0">
                <a:latin typeface="Calibri" pitchFamily="34" charset="0"/>
              </a:rPr>
              <a:t>, 905-909</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87747"/>
                                        </p:tgtEl>
                                        <p:attrNameLst>
                                          <p:attrName>style.visibility</p:attrName>
                                        </p:attrNameLst>
                                      </p:cBhvr>
                                      <p:to>
                                        <p:strVal val="visible"/>
                                      </p:to>
                                    </p:set>
                                    <p:animEffect transition="in" filter="dissolve">
                                      <p:cBhvr>
                                        <p:cTn id="7" dur="500"/>
                                        <p:tgtEl>
                                          <p:spTgt spid="2877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0"/>
          <p:cNvGrpSpPr/>
          <p:nvPr/>
        </p:nvGrpSpPr>
        <p:grpSpPr>
          <a:xfrm>
            <a:off x="0" y="0"/>
            <a:ext cx="9144000" cy="6858000"/>
            <a:chOff x="0" y="0"/>
            <a:chExt cx="9144000" cy="6858000"/>
          </a:xfrm>
        </p:grpSpPr>
        <p:pic>
          <p:nvPicPr>
            <p:cNvPr id="7170" name="Picture 2" descr="Fig"/>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
          <p:nvSpPr>
            <p:cNvPr id="7171" name="Rectangle 3"/>
            <p:cNvSpPr>
              <a:spLocks noChangeArrowheads="1"/>
            </p:cNvSpPr>
            <p:nvPr/>
          </p:nvSpPr>
          <p:spPr bwMode="auto">
            <a:xfrm>
              <a:off x="987425" y="404813"/>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72" name="Rectangle 4"/>
            <p:cNvSpPr>
              <a:spLocks noChangeArrowheads="1"/>
            </p:cNvSpPr>
            <p:nvPr/>
          </p:nvSpPr>
          <p:spPr bwMode="auto">
            <a:xfrm>
              <a:off x="7207250" y="404813"/>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73" name="Rectangle 5"/>
            <p:cNvSpPr>
              <a:spLocks noChangeArrowheads="1"/>
            </p:cNvSpPr>
            <p:nvPr/>
          </p:nvSpPr>
          <p:spPr bwMode="auto">
            <a:xfrm>
              <a:off x="1104900" y="4411663"/>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74" name="Rectangle 6"/>
            <p:cNvSpPr>
              <a:spLocks noChangeArrowheads="1"/>
            </p:cNvSpPr>
            <p:nvPr/>
          </p:nvSpPr>
          <p:spPr bwMode="auto">
            <a:xfrm>
              <a:off x="1435100" y="4411663"/>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75" name="Rectangle 7"/>
            <p:cNvSpPr>
              <a:spLocks noChangeArrowheads="1"/>
            </p:cNvSpPr>
            <p:nvPr/>
          </p:nvSpPr>
          <p:spPr bwMode="auto">
            <a:xfrm>
              <a:off x="3959225" y="4398963"/>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76" name="Rectangle 8"/>
            <p:cNvSpPr>
              <a:spLocks noChangeArrowheads="1"/>
            </p:cNvSpPr>
            <p:nvPr/>
          </p:nvSpPr>
          <p:spPr bwMode="auto">
            <a:xfrm>
              <a:off x="4289425" y="4398963"/>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77" name="Rectangle 9"/>
            <p:cNvSpPr>
              <a:spLocks noChangeArrowheads="1"/>
            </p:cNvSpPr>
            <p:nvPr/>
          </p:nvSpPr>
          <p:spPr bwMode="auto">
            <a:xfrm>
              <a:off x="4905375" y="4389438"/>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78" name="Rectangle 10"/>
            <p:cNvSpPr>
              <a:spLocks noChangeArrowheads="1"/>
            </p:cNvSpPr>
            <p:nvPr/>
          </p:nvSpPr>
          <p:spPr bwMode="auto">
            <a:xfrm>
              <a:off x="5235575" y="4389438"/>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79" name="Rectangle 11"/>
            <p:cNvSpPr>
              <a:spLocks noChangeArrowheads="1"/>
            </p:cNvSpPr>
            <p:nvPr/>
          </p:nvSpPr>
          <p:spPr bwMode="auto">
            <a:xfrm>
              <a:off x="5905500" y="4411663"/>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0" name="Rectangle 12"/>
            <p:cNvSpPr>
              <a:spLocks noChangeArrowheads="1"/>
            </p:cNvSpPr>
            <p:nvPr/>
          </p:nvSpPr>
          <p:spPr bwMode="auto">
            <a:xfrm>
              <a:off x="6235700" y="4411663"/>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1" name="Rectangle 13"/>
            <p:cNvSpPr>
              <a:spLocks noChangeArrowheads="1"/>
            </p:cNvSpPr>
            <p:nvPr/>
          </p:nvSpPr>
          <p:spPr bwMode="auto">
            <a:xfrm>
              <a:off x="3333750" y="4411663"/>
              <a:ext cx="255588"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2" name="Rectangle 14"/>
            <p:cNvSpPr>
              <a:spLocks noChangeArrowheads="1"/>
            </p:cNvSpPr>
            <p:nvPr/>
          </p:nvSpPr>
          <p:spPr bwMode="auto">
            <a:xfrm>
              <a:off x="6992938" y="4411663"/>
              <a:ext cx="255587" cy="1944687"/>
            </a:xfrm>
            <a:prstGeom prst="rect">
              <a:avLst/>
            </a:prstGeom>
            <a:solidFill>
              <a:srgbClr val="3AB602">
                <a:alpha val="45097"/>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3" name="Rectangle 15"/>
            <p:cNvSpPr>
              <a:spLocks noChangeArrowheads="1"/>
            </p:cNvSpPr>
            <p:nvPr/>
          </p:nvSpPr>
          <p:spPr bwMode="auto">
            <a:xfrm>
              <a:off x="1082675" y="3213100"/>
              <a:ext cx="319088" cy="936625"/>
            </a:xfrm>
            <a:prstGeom prst="rect">
              <a:avLst/>
            </a:prstGeom>
            <a:solidFill>
              <a:srgbClr val="F81200">
                <a:alpha val="39999"/>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4" name="Rectangle 16"/>
            <p:cNvSpPr>
              <a:spLocks noChangeArrowheads="1"/>
            </p:cNvSpPr>
            <p:nvPr/>
          </p:nvSpPr>
          <p:spPr bwMode="auto">
            <a:xfrm>
              <a:off x="1409700" y="3213100"/>
              <a:ext cx="319088" cy="936625"/>
            </a:xfrm>
            <a:prstGeom prst="rect">
              <a:avLst/>
            </a:prstGeom>
            <a:solidFill>
              <a:srgbClr val="F81200">
                <a:alpha val="39999"/>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5" name="Rectangle 17"/>
            <p:cNvSpPr>
              <a:spLocks noChangeArrowheads="1"/>
            </p:cNvSpPr>
            <p:nvPr/>
          </p:nvSpPr>
          <p:spPr bwMode="auto">
            <a:xfrm>
              <a:off x="6985000" y="3200400"/>
              <a:ext cx="319088" cy="936625"/>
            </a:xfrm>
            <a:prstGeom prst="rect">
              <a:avLst/>
            </a:prstGeom>
            <a:solidFill>
              <a:srgbClr val="F81200">
                <a:alpha val="39999"/>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6" name="Rectangle 18"/>
            <p:cNvSpPr>
              <a:spLocks noChangeArrowheads="1"/>
            </p:cNvSpPr>
            <p:nvPr/>
          </p:nvSpPr>
          <p:spPr bwMode="auto">
            <a:xfrm>
              <a:off x="7312025" y="3200400"/>
              <a:ext cx="319088" cy="936625"/>
            </a:xfrm>
            <a:prstGeom prst="rect">
              <a:avLst/>
            </a:prstGeom>
            <a:solidFill>
              <a:srgbClr val="F81200">
                <a:alpha val="39999"/>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7" name="Rectangle 19"/>
            <p:cNvSpPr>
              <a:spLocks noChangeArrowheads="1"/>
            </p:cNvSpPr>
            <p:nvPr/>
          </p:nvSpPr>
          <p:spPr bwMode="auto">
            <a:xfrm>
              <a:off x="1970088" y="3213100"/>
              <a:ext cx="319087" cy="936625"/>
            </a:xfrm>
            <a:prstGeom prst="rect">
              <a:avLst/>
            </a:prstGeom>
            <a:solidFill>
              <a:srgbClr val="F81200">
                <a:alpha val="39999"/>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8" name="Rectangle 20"/>
            <p:cNvSpPr>
              <a:spLocks noChangeArrowheads="1"/>
            </p:cNvSpPr>
            <p:nvPr/>
          </p:nvSpPr>
          <p:spPr bwMode="auto">
            <a:xfrm>
              <a:off x="3292475" y="3213100"/>
              <a:ext cx="319088" cy="936625"/>
            </a:xfrm>
            <a:prstGeom prst="rect">
              <a:avLst/>
            </a:prstGeom>
            <a:solidFill>
              <a:srgbClr val="F81200">
                <a:alpha val="39999"/>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89" name="Rectangle 21"/>
            <p:cNvSpPr>
              <a:spLocks noChangeArrowheads="1"/>
            </p:cNvSpPr>
            <p:nvPr/>
          </p:nvSpPr>
          <p:spPr bwMode="auto">
            <a:xfrm>
              <a:off x="6235700" y="3233738"/>
              <a:ext cx="319088" cy="936625"/>
            </a:xfrm>
            <a:prstGeom prst="rect">
              <a:avLst/>
            </a:prstGeom>
            <a:solidFill>
              <a:srgbClr val="F81200">
                <a:alpha val="39999"/>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90" name="Rectangle 22"/>
            <p:cNvSpPr>
              <a:spLocks noChangeArrowheads="1"/>
            </p:cNvSpPr>
            <p:nvPr/>
          </p:nvSpPr>
          <p:spPr bwMode="auto">
            <a:xfrm>
              <a:off x="2779713" y="1196975"/>
              <a:ext cx="319087" cy="936625"/>
            </a:xfrm>
            <a:prstGeom prst="rect">
              <a:avLst/>
            </a:prstGeom>
            <a:solidFill>
              <a:srgbClr val="F81200">
                <a:alpha val="39999"/>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sp>
          <p:nvSpPr>
            <p:cNvPr id="7191" name="Rectangle 23"/>
            <p:cNvSpPr>
              <a:spLocks noChangeArrowheads="1"/>
            </p:cNvSpPr>
            <p:nvPr/>
          </p:nvSpPr>
          <p:spPr bwMode="auto">
            <a:xfrm>
              <a:off x="5021263" y="1196975"/>
              <a:ext cx="319087" cy="936625"/>
            </a:xfrm>
            <a:prstGeom prst="rect">
              <a:avLst/>
            </a:prstGeom>
            <a:solidFill>
              <a:srgbClr val="F81200">
                <a:alpha val="39999"/>
              </a:srgbClr>
            </a:solidFill>
            <a:ln w="12700" cap="sq">
              <a:solidFill>
                <a:schemeClr val="tx1"/>
              </a:solidFill>
              <a:miter lim="800000"/>
              <a:headEnd type="none" w="sm" len="sm"/>
              <a:tailEnd type="none" w="sm" len="sm"/>
            </a:ln>
          </p:spPr>
          <p:txBody>
            <a:bodyPr wrap="none" anchor="ctr"/>
            <a:lstStyle/>
            <a:p>
              <a:pPr fontAlgn="base">
                <a:spcBef>
                  <a:spcPct val="0"/>
                </a:spcBef>
                <a:spcAft>
                  <a:spcPct val="0"/>
                </a:spcAft>
              </a:pPr>
              <a:endParaRPr lang="en-GB">
                <a:solidFill>
                  <a:srgbClr val="4D4D4F"/>
                </a:solidFill>
                <a:latin typeface="Times New Roman" pitchFamily="18" charset="0"/>
                <a:cs typeface="Arial" pitchFamily="34" charset="0"/>
              </a:endParaRPr>
            </a:p>
          </p:txBody>
        </p:sp>
      </p:grpSp>
      <p:sp>
        <p:nvSpPr>
          <p:cNvPr id="33" name="Rectangle 32"/>
          <p:cNvSpPr/>
          <p:nvPr/>
        </p:nvSpPr>
        <p:spPr bwMode="auto">
          <a:xfrm>
            <a:off x="1047750" y="6391275"/>
            <a:ext cx="6800850" cy="46672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en-GB" smtClean="0">
              <a:solidFill>
                <a:srgbClr val="4D4D4F"/>
              </a:solidFill>
              <a:cs typeface="Arial" pitchFamily="34" charset="0"/>
            </a:endParaRPr>
          </a:p>
        </p:txBody>
      </p:sp>
      <p:sp>
        <p:nvSpPr>
          <p:cNvPr id="32" name="TextBox 31"/>
          <p:cNvSpPr txBox="1"/>
          <p:nvPr/>
        </p:nvSpPr>
        <p:spPr>
          <a:xfrm>
            <a:off x="4235647" y="6391275"/>
            <a:ext cx="4715848" cy="369332"/>
          </a:xfrm>
          <a:prstGeom prst="rect">
            <a:avLst/>
          </a:prstGeom>
          <a:solidFill>
            <a:schemeClr val="bg1"/>
          </a:solidFill>
        </p:spPr>
        <p:txBody>
          <a:bodyPr wrap="square" rtlCol="0">
            <a:spAutoFit/>
          </a:bodyPr>
          <a:lstStyle/>
          <a:p>
            <a:pPr fontAlgn="base">
              <a:spcBef>
                <a:spcPct val="0"/>
              </a:spcBef>
              <a:spcAft>
                <a:spcPct val="0"/>
              </a:spcAft>
            </a:pPr>
            <a:r>
              <a:rPr lang="en-GB" dirty="0" err="1" smtClean="0">
                <a:solidFill>
                  <a:srgbClr val="000000"/>
                </a:solidFill>
                <a:latin typeface="Calibri" pitchFamily="34" charset="0"/>
                <a:cs typeface="Arial" pitchFamily="34" charset="0"/>
              </a:rPr>
              <a:t>Fiorentino</a:t>
            </a:r>
            <a:r>
              <a:rPr lang="en-GB" dirty="0" smtClean="0">
                <a:solidFill>
                  <a:srgbClr val="000000"/>
                </a:solidFill>
                <a:latin typeface="Calibri" pitchFamily="34" charset="0"/>
                <a:cs typeface="Arial" pitchFamily="34" charset="0"/>
              </a:rPr>
              <a:t> et al (2005) </a:t>
            </a:r>
            <a:r>
              <a:rPr lang="en-GB" dirty="0" err="1" smtClean="0">
                <a:solidFill>
                  <a:srgbClr val="000000"/>
                </a:solidFill>
                <a:latin typeface="Calibri" pitchFamily="34" charset="0"/>
                <a:cs typeface="Arial" pitchFamily="34" charset="0"/>
              </a:rPr>
              <a:t>Eur</a:t>
            </a:r>
            <a:r>
              <a:rPr lang="en-GB" dirty="0" smtClean="0">
                <a:solidFill>
                  <a:srgbClr val="000000"/>
                </a:solidFill>
                <a:latin typeface="Calibri" pitchFamily="34" charset="0"/>
                <a:cs typeface="Arial" pitchFamily="34" charset="0"/>
              </a:rPr>
              <a:t> J Hum Genet 13, 953</a:t>
            </a:r>
            <a:endParaRPr lang="en-GB" dirty="0">
              <a:solidFill>
                <a:srgbClr val="000000"/>
              </a:solidFill>
              <a:latin typeface="Calibri" pitchFamily="34" charset="0"/>
              <a:cs typeface="Arial" pitchFamily="34" charset="0"/>
            </a:endParaRPr>
          </a:p>
        </p:txBody>
      </p:sp>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354" name="Picture 2"/>
          <p:cNvPicPr>
            <a:picLocks noChangeAspect="1" noChangeArrowheads="1"/>
          </p:cNvPicPr>
          <p:nvPr/>
        </p:nvPicPr>
        <p:blipFill>
          <a:blip r:embed="rId2" cstate="print"/>
          <a:srcRect/>
          <a:stretch>
            <a:fillRect/>
          </a:stretch>
        </p:blipFill>
        <p:spPr bwMode="auto">
          <a:xfrm>
            <a:off x="323850" y="1851845"/>
            <a:ext cx="8454189" cy="3154309"/>
          </a:xfrm>
          <a:prstGeom prst="rect">
            <a:avLst/>
          </a:prstGeom>
          <a:noFill/>
          <a:ln w="9525">
            <a:noFill/>
            <a:miter lim="800000"/>
            <a:headEnd/>
            <a:tailEnd/>
          </a:ln>
        </p:spPr>
      </p:pic>
      <p:sp>
        <p:nvSpPr>
          <p:cNvPr id="3" name="TextBox 2"/>
          <p:cNvSpPr txBox="1"/>
          <p:nvPr/>
        </p:nvSpPr>
        <p:spPr>
          <a:xfrm>
            <a:off x="4011590" y="431978"/>
            <a:ext cx="1120820" cy="646331"/>
          </a:xfrm>
          <a:prstGeom prst="rect">
            <a:avLst/>
          </a:prstGeom>
          <a:noFill/>
        </p:spPr>
        <p:txBody>
          <a:bodyPr wrap="none" rtlCol="0">
            <a:spAutoFit/>
          </a:bodyPr>
          <a:lstStyle/>
          <a:p>
            <a:r>
              <a:rPr lang="en-GB" sz="3600" dirty="0" smtClean="0">
                <a:latin typeface="Calibri" pitchFamily="34" charset="0"/>
                <a:ea typeface="Arial Unicode MS" pitchFamily="34" charset="-128"/>
                <a:cs typeface="Calibri" pitchFamily="34" charset="0"/>
              </a:rPr>
              <a:t>2003</a:t>
            </a:r>
            <a:endParaRPr lang="en-GB" sz="3600" dirty="0">
              <a:latin typeface="Calibri" pitchFamily="34" charset="0"/>
              <a:ea typeface="Arial Unicode MS" pitchFamily="34" charset="-128"/>
              <a:cs typeface="Calibri" pitchFamily="34" charset="0"/>
            </a:endParaRPr>
          </a:p>
        </p:txBody>
      </p:sp>
      <p:sp>
        <p:nvSpPr>
          <p:cNvPr id="4" name="TextBox 3"/>
          <p:cNvSpPr txBox="1"/>
          <p:nvPr/>
        </p:nvSpPr>
        <p:spPr>
          <a:xfrm>
            <a:off x="3783529" y="5810926"/>
            <a:ext cx="5245860" cy="400110"/>
          </a:xfrm>
          <a:prstGeom prst="rect">
            <a:avLst/>
          </a:prstGeom>
          <a:noFill/>
        </p:spPr>
        <p:txBody>
          <a:bodyPr wrap="none" rtlCol="0">
            <a:spAutoFit/>
          </a:bodyPr>
          <a:lstStyle/>
          <a:p>
            <a:r>
              <a:rPr lang="en-GB" sz="2000" dirty="0" err="1" smtClean="0">
                <a:latin typeface="Calibri" pitchFamily="34" charset="0"/>
                <a:ea typeface="Arial Unicode MS" pitchFamily="34" charset="-128"/>
                <a:cs typeface="Calibri" pitchFamily="34" charset="0"/>
              </a:rPr>
              <a:t>Handyside</a:t>
            </a:r>
            <a:r>
              <a:rPr lang="en-GB" sz="2000" dirty="0" smtClean="0">
                <a:latin typeface="Calibri" pitchFamily="34" charset="0"/>
                <a:ea typeface="Arial Unicode MS" pitchFamily="34" charset="-128"/>
                <a:cs typeface="Calibri" pitchFamily="34" charset="0"/>
              </a:rPr>
              <a:t> et al (2004) Mol Hum </a:t>
            </a:r>
            <a:r>
              <a:rPr lang="en-GB" sz="2000" dirty="0" err="1" smtClean="0">
                <a:latin typeface="Calibri" pitchFamily="34" charset="0"/>
                <a:ea typeface="Arial Unicode MS" pitchFamily="34" charset="-128"/>
                <a:cs typeface="Calibri" pitchFamily="34" charset="0"/>
              </a:rPr>
              <a:t>Reprod</a:t>
            </a:r>
            <a:r>
              <a:rPr lang="en-GB" sz="2000" dirty="0" smtClean="0">
                <a:latin typeface="Calibri" pitchFamily="34" charset="0"/>
                <a:ea typeface="Arial Unicode MS" pitchFamily="34" charset="-128"/>
                <a:cs typeface="Calibri" pitchFamily="34" charset="0"/>
              </a:rPr>
              <a:t> 10, 762 </a:t>
            </a:r>
            <a:endParaRPr lang="en-GB" sz="2000" dirty="0">
              <a:latin typeface="Calibri" pitchFamily="34" charset="0"/>
              <a:ea typeface="Arial Unicode MS" pitchFamily="34" charset="-128"/>
              <a:cs typeface="Calibri" pitchFamily="34" charset="0"/>
            </a:endParaRPr>
          </a:p>
        </p:txBody>
      </p:sp>
    </p:spTree>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323528" y="332656"/>
            <a:ext cx="5105400" cy="3648075"/>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5356703" y="936104"/>
            <a:ext cx="3391761" cy="5661248"/>
          </a:xfrm>
          <a:prstGeom prst="rect">
            <a:avLst/>
          </a:prstGeom>
          <a:noFill/>
          <a:ln w="9525">
            <a:noFill/>
            <a:miter lim="800000"/>
            <a:headEnd/>
            <a:tailEnd/>
          </a:ln>
        </p:spPr>
      </p:pic>
      <p:sp>
        <p:nvSpPr>
          <p:cNvPr id="5" name="Text Placeholder 3"/>
          <p:cNvSpPr txBox="1">
            <a:spLocks/>
          </p:cNvSpPr>
          <p:nvPr/>
        </p:nvSpPr>
        <p:spPr bwMode="auto">
          <a:xfrm>
            <a:off x="323528" y="5589240"/>
            <a:ext cx="4361688" cy="361881"/>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marL="0" indent="0" algn="l" rtl="0" eaLnBrk="1" fontAlgn="base" hangingPunct="1">
              <a:spcBef>
                <a:spcPct val="50000"/>
              </a:spcBef>
              <a:spcAft>
                <a:spcPct val="0"/>
              </a:spcAft>
              <a:buClr>
                <a:srgbClr val="F89D21"/>
              </a:buClr>
              <a:buSzPct val="60000"/>
              <a:buFont typeface="Arial"/>
              <a:buNone/>
              <a:defRPr sz="1600">
                <a:solidFill>
                  <a:schemeClr val="tx1"/>
                </a:solidFill>
                <a:latin typeface="Arial"/>
                <a:ea typeface="+mn-ea"/>
                <a:cs typeface="Arial"/>
              </a:defRPr>
            </a:lvl1pPr>
            <a:lvl2pPr marL="514350" indent="-234950" algn="l" rtl="0" eaLnBrk="1" fontAlgn="base" hangingPunct="1">
              <a:spcBef>
                <a:spcPct val="20000"/>
              </a:spcBef>
              <a:spcAft>
                <a:spcPct val="0"/>
              </a:spcAft>
              <a:buClr>
                <a:schemeClr val="tx1"/>
              </a:buClr>
              <a:buFont typeface="Arial" charset="0"/>
              <a:buChar char="–"/>
              <a:defRPr sz="1800">
                <a:solidFill>
                  <a:schemeClr val="tx1"/>
                </a:solidFill>
                <a:latin typeface="Arial"/>
                <a:cs typeface="Arial"/>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Arial"/>
                <a:cs typeface="Arial"/>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Arial"/>
                <a:cs typeface="Arial"/>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Arial"/>
                <a:cs typeface="Arial"/>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a:lstStyle>
          <a:p>
            <a:r>
              <a:rPr lang="da-DK" sz="2000" kern="0" dirty="0" smtClean="0">
                <a:solidFill>
                  <a:srgbClr val="1A1818"/>
                </a:solidFill>
              </a:rPr>
              <a:t>Chen et al (2017) Science 356, 189</a:t>
            </a:r>
            <a:endParaRPr lang="da-DK" sz="2000" kern="0" dirty="0">
              <a:solidFill>
                <a:srgbClr val="1A1818"/>
              </a:solidFill>
            </a:endParaRPr>
          </a:p>
        </p:txBody>
      </p:sp>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85800" y="223838"/>
            <a:ext cx="7772400" cy="803275"/>
          </a:xfrm>
        </p:spPr>
        <p:txBody>
          <a:bodyPr>
            <a:normAutofit/>
          </a:bodyPr>
          <a:lstStyle/>
          <a:p>
            <a:r>
              <a:rPr lang="en-GB" sz="3600" dirty="0" smtClean="0"/>
              <a:t>Single cell genomics</a:t>
            </a:r>
            <a:endParaRPr lang="en-GB" sz="3600" dirty="0"/>
          </a:p>
        </p:txBody>
      </p:sp>
      <p:sp>
        <p:nvSpPr>
          <p:cNvPr id="5" name="TextBox 4"/>
          <p:cNvSpPr txBox="1"/>
          <p:nvPr/>
        </p:nvSpPr>
        <p:spPr>
          <a:xfrm>
            <a:off x="2793571" y="1026696"/>
            <a:ext cx="3558988" cy="830997"/>
          </a:xfrm>
          <a:prstGeom prst="rect">
            <a:avLst/>
          </a:prstGeom>
          <a:noFill/>
        </p:spPr>
        <p:txBody>
          <a:bodyPr wrap="none" rtlCol="0">
            <a:spAutoFit/>
          </a:bodyPr>
          <a:lstStyle/>
          <a:p>
            <a:pPr algn="ctr" fontAlgn="base">
              <a:spcBef>
                <a:spcPct val="0"/>
              </a:spcBef>
              <a:spcAft>
                <a:spcPct val="0"/>
              </a:spcAft>
            </a:pPr>
            <a:r>
              <a:rPr lang="en-GB" sz="2400" dirty="0" smtClean="0">
                <a:solidFill>
                  <a:prstClr val="black"/>
                </a:solidFill>
                <a:latin typeface="Arial" charset="0"/>
              </a:rPr>
              <a:t>Single cell (or 3-10 cells)</a:t>
            </a:r>
          </a:p>
          <a:p>
            <a:pPr algn="ctr" fontAlgn="base">
              <a:spcBef>
                <a:spcPct val="0"/>
              </a:spcBef>
              <a:spcAft>
                <a:spcPct val="0"/>
              </a:spcAft>
            </a:pPr>
            <a:r>
              <a:rPr lang="en-GB" sz="2400" dirty="0" smtClean="0">
                <a:solidFill>
                  <a:prstClr val="black"/>
                </a:solidFill>
                <a:latin typeface="Arial" charset="0"/>
              </a:rPr>
              <a:t>~ pg DNA</a:t>
            </a:r>
            <a:endParaRPr lang="en-GB" sz="2400" dirty="0">
              <a:solidFill>
                <a:prstClr val="black"/>
              </a:solidFill>
              <a:latin typeface="Arial" charset="0"/>
            </a:endParaRPr>
          </a:p>
        </p:txBody>
      </p:sp>
      <p:sp>
        <p:nvSpPr>
          <p:cNvPr id="6" name="Down Arrow 5"/>
          <p:cNvSpPr/>
          <p:nvPr/>
        </p:nvSpPr>
        <p:spPr bwMode="auto">
          <a:xfrm>
            <a:off x="4347412" y="2156248"/>
            <a:ext cx="449179" cy="760222"/>
          </a:xfrm>
          <a:prstGeom prst="downArrow">
            <a:avLst/>
          </a:prstGeom>
          <a:noFill/>
          <a:ln w="2857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GB" sz="1600" smtClean="0">
              <a:solidFill>
                <a:prstClr val="black"/>
              </a:solidFill>
              <a:latin typeface="Arial" charset="0"/>
            </a:endParaRPr>
          </a:p>
        </p:txBody>
      </p:sp>
      <p:sp>
        <p:nvSpPr>
          <p:cNvPr id="7" name="TextBox 6"/>
          <p:cNvSpPr txBox="1"/>
          <p:nvPr/>
        </p:nvSpPr>
        <p:spPr>
          <a:xfrm>
            <a:off x="3641299" y="3013501"/>
            <a:ext cx="1861407" cy="584775"/>
          </a:xfrm>
          <a:prstGeom prst="rect">
            <a:avLst/>
          </a:prstGeom>
          <a:noFill/>
        </p:spPr>
        <p:txBody>
          <a:bodyPr wrap="none" rtlCol="0">
            <a:spAutoFit/>
          </a:bodyPr>
          <a:lstStyle/>
          <a:p>
            <a:pPr algn="ctr" fontAlgn="base">
              <a:spcBef>
                <a:spcPct val="0"/>
              </a:spcBef>
              <a:spcAft>
                <a:spcPct val="0"/>
              </a:spcAft>
            </a:pPr>
            <a:r>
              <a:rPr lang="en-GB" sz="3200" dirty="0" smtClean="0">
                <a:solidFill>
                  <a:prstClr val="black"/>
                </a:solidFill>
                <a:latin typeface="Arial" charset="0"/>
              </a:rPr>
              <a:t>&gt;</a:t>
            </a:r>
            <a:r>
              <a:rPr lang="en-GB" sz="3200" dirty="0" err="1" smtClean="0">
                <a:solidFill>
                  <a:prstClr val="black"/>
                </a:solidFill>
                <a:latin typeface="Arial" charset="0"/>
              </a:rPr>
              <a:t>ug</a:t>
            </a:r>
            <a:r>
              <a:rPr lang="en-GB" sz="3200" dirty="0" smtClean="0">
                <a:solidFill>
                  <a:prstClr val="black"/>
                </a:solidFill>
                <a:latin typeface="Arial" charset="0"/>
              </a:rPr>
              <a:t> DNA</a:t>
            </a:r>
            <a:endParaRPr lang="en-GB" sz="3200" dirty="0">
              <a:solidFill>
                <a:prstClr val="black"/>
              </a:solidFill>
              <a:latin typeface="Arial" charset="0"/>
            </a:endParaRPr>
          </a:p>
        </p:txBody>
      </p:sp>
      <p:sp>
        <p:nvSpPr>
          <p:cNvPr id="8" name="TextBox 7"/>
          <p:cNvSpPr txBox="1"/>
          <p:nvPr/>
        </p:nvSpPr>
        <p:spPr>
          <a:xfrm>
            <a:off x="4629527" y="2085473"/>
            <a:ext cx="4498428" cy="830997"/>
          </a:xfrm>
          <a:prstGeom prst="rect">
            <a:avLst/>
          </a:prstGeom>
          <a:noFill/>
        </p:spPr>
        <p:txBody>
          <a:bodyPr wrap="square" rtlCol="0">
            <a:spAutoFit/>
          </a:bodyPr>
          <a:lstStyle/>
          <a:p>
            <a:pPr algn="ctr" fontAlgn="base">
              <a:spcBef>
                <a:spcPct val="0"/>
              </a:spcBef>
              <a:spcAft>
                <a:spcPct val="0"/>
              </a:spcAft>
            </a:pPr>
            <a:r>
              <a:rPr lang="en-GB" sz="2400" dirty="0" smtClean="0">
                <a:solidFill>
                  <a:prstClr val="black"/>
                </a:solidFill>
                <a:latin typeface="Arial" charset="0"/>
              </a:rPr>
              <a:t>Whole genome amplification (WGA)</a:t>
            </a:r>
            <a:endParaRPr lang="en-GB" sz="2400" dirty="0">
              <a:solidFill>
                <a:prstClr val="black"/>
              </a:solidFill>
              <a:latin typeface="Arial" charset="0"/>
            </a:endParaRPr>
          </a:p>
        </p:txBody>
      </p:sp>
      <p:sp>
        <p:nvSpPr>
          <p:cNvPr id="10" name="Down Arrow 9"/>
          <p:cNvSpPr/>
          <p:nvPr/>
        </p:nvSpPr>
        <p:spPr bwMode="auto">
          <a:xfrm rot="3272886">
            <a:off x="2976804" y="3218165"/>
            <a:ext cx="449179" cy="760222"/>
          </a:xfrm>
          <a:prstGeom prst="downArrow">
            <a:avLst/>
          </a:prstGeom>
          <a:noFill/>
          <a:ln w="2857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GB" sz="1600" smtClean="0">
              <a:solidFill>
                <a:prstClr val="black"/>
              </a:solidFill>
              <a:latin typeface="Arial" charset="0"/>
            </a:endParaRPr>
          </a:p>
        </p:txBody>
      </p:sp>
      <p:sp>
        <p:nvSpPr>
          <p:cNvPr id="11" name="Down Arrow 10"/>
          <p:cNvSpPr/>
          <p:nvPr/>
        </p:nvSpPr>
        <p:spPr bwMode="auto">
          <a:xfrm rot="18261050">
            <a:off x="5718662" y="3221686"/>
            <a:ext cx="449179" cy="760222"/>
          </a:xfrm>
          <a:prstGeom prst="downArrow">
            <a:avLst/>
          </a:prstGeom>
          <a:noFill/>
          <a:ln w="2857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GB" sz="1600" smtClean="0">
              <a:solidFill>
                <a:prstClr val="black"/>
              </a:solidFill>
              <a:latin typeface="Arial" charset="0"/>
            </a:endParaRPr>
          </a:p>
        </p:txBody>
      </p:sp>
      <p:sp>
        <p:nvSpPr>
          <p:cNvPr id="12" name="TextBox 11"/>
          <p:cNvSpPr txBox="1"/>
          <p:nvPr/>
        </p:nvSpPr>
        <p:spPr>
          <a:xfrm>
            <a:off x="481263" y="3758333"/>
            <a:ext cx="3558988" cy="1200329"/>
          </a:xfrm>
          <a:prstGeom prst="rect">
            <a:avLst/>
          </a:prstGeom>
          <a:noFill/>
        </p:spPr>
        <p:txBody>
          <a:bodyPr wrap="square" rtlCol="0">
            <a:spAutoFit/>
          </a:bodyPr>
          <a:lstStyle/>
          <a:p>
            <a:pPr algn="ctr" fontAlgn="base">
              <a:spcBef>
                <a:spcPct val="0"/>
              </a:spcBef>
              <a:spcAft>
                <a:spcPct val="0"/>
              </a:spcAft>
            </a:pPr>
            <a:r>
              <a:rPr lang="en-GB" sz="2400" dirty="0" smtClean="0">
                <a:solidFill>
                  <a:prstClr val="black"/>
                </a:solidFill>
                <a:latin typeface="Arial" charset="0"/>
              </a:rPr>
              <a:t>PGD</a:t>
            </a:r>
          </a:p>
          <a:p>
            <a:pPr algn="ctr" fontAlgn="base">
              <a:spcBef>
                <a:spcPct val="0"/>
              </a:spcBef>
              <a:spcAft>
                <a:spcPct val="0"/>
              </a:spcAft>
            </a:pPr>
            <a:r>
              <a:rPr lang="en-GB" sz="2400" dirty="0" smtClean="0">
                <a:solidFill>
                  <a:prstClr val="black"/>
                </a:solidFill>
                <a:latin typeface="Arial" charset="0"/>
              </a:rPr>
              <a:t>SNP genotyping arrays</a:t>
            </a:r>
          </a:p>
          <a:p>
            <a:pPr algn="ctr" fontAlgn="base">
              <a:spcBef>
                <a:spcPct val="0"/>
              </a:spcBef>
              <a:spcAft>
                <a:spcPct val="0"/>
              </a:spcAft>
            </a:pPr>
            <a:r>
              <a:rPr lang="en-GB" sz="2400" dirty="0" smtClean="0">
                <a:solidFill>
                  <a:prstClr val="black"/>
                </a:solidFill>
                <a:latin typeface="Arial" charset="0"/>
              </a:rPr>
              <a:t>and </a:t>
            </a:r>
            <a:r>
              <a:rPr lang="en-GB" sz="2400" dirty="0" err="1" smtClean="0">
                <a:solidFill>
                  <a:prstClr val="black"/>
                </a:solidFill>
                <a:latin typeface="Arial" charset="0"/>
              </a:rPr>
              <a:t>karyomapping</a:t>
            </a:r>
            <a:endParaRPr lang="en-GB" sz="2400" dirty="0">
              <a:solidFill>
                <a:prstClr val="black"/>
              </a:solidFill>
              <a:latin typeface="Arial" charset="0"/>
            </a:endParaRPr>
          </a:p>
        </p:txBody>
      </p:sp>
      <p:sp>
        <p:nvSpPr>
          <p:cNvPr id="13" name="TextBox 12"/>
          <p:cNvSpPr txBox="1"/>
          <p:nvPr/>
        </p:nvSpPr>
        <p:spPr>
          <a:xfrm>
            <a:off x="5021179" y="3758333"/>
            <a:ext cx="3882189" cy="1200329"/>
          </a:xfrm>
          <a:prstGeom prst="rect">
            <a:avLst/>
          </a:prstGeom>
          <a:noFill/>
        </p:spPr>
        <p:txBody>
          <a:bodyPr wrap="square" rtlCol="0">
            <a:spAutoFit/>
          </a:bodyPr>
          <a:lstStyle/>
          <a:p>
            <a:pPr algn="ctr" fontAlgn="base">
              <a:spcBef>
                <a:spcPct val="0"/>
              </a:spcBef>
              <a:spcAft>
                <a:spcPct val="0"/>
              </a:spcAft>
            </a:pPr>
            <a:r>
              <a:rPr lang="en-GB" sz="2400" dirty="0" smtClean="0">
                <a:solidFill>
                  <a:prstClr val="black"/>
                </a:solidFill>
                <a:latin typeface="Arial" charset="0"/>
              </a:rPr>
              <a:t>PGS</a:t>
            </a:r>
          </a:p>
          <a:p>
            <a:pPr algn="ctr" fontAlgn="base">
              <a:spcBef>
                <a:spcPct val="0"/>
              </a:spcBef>
              <a:spcAft>
                <a:spcPct val="0"/>
              </a:spcAft>
            </a:pPr>
            <a:r>
              <a:rPr lang="en-GB" sz="2400" dirty="0" smtClean="0">
                <a:solidFill>
                  <a:prstClr val="black"/>
                </a:solidFill>
                <a:latin typeface="Arial" charset="0"/>
              </a:rPr>
              <a:t>BAC arrays for Array CGH</a:t>
            </a:r>
          </a:p>
          <a:p>
            <a:pPr algn="ctr" fontAlgn="base">
              <a:spcBef>
                <a:spcPct val="0"/>
              </a:spcBef>
              <a:spcAft>
                <a:spcPct val="0"/>
              </a:spcAft>
            </a:pPr>
            <a:r>
              <a:rPr lang="en-GB" sz="2400" dirty="0" smtClean="0">
                <a:solidFill>
                  <a:prstClr val="black"/>
                </a:solidFill>
                <a:latin typeface="Arial" charset="0"/>
              </a:rPr>
              <a:t>Low read depth NGS</a:t>
            </a:r>
            <a:endParaRPr lang="en-GB" sz="2400" dirty="0">
              <a:solidFill>
                <a:prstClr val="black"/>
              </a:solidFill>
              <a:latin typeface="Arial" charset="0"/>
            </a:endParaRPr>
          </a:p>
        </p:txBody>
      </p:sp>
      <p:grpSp>
        <p:nvGrpSpPr>
          <p:cNvPr id="3" name="Group 14"/>
          <p:cNvGrpSpPr/>
          <p:nvPr/>
        </p:nvGrpSpPr>
        <p:grpSpPr>
          <a:xfrm>
            <a:off x="2503691" y="3598276"/>
            <a:ext cx="4136618" cy="2574741"/>
            <a:chOff x="2503691" y="3598276"/>
            <a:chExt cx="4136618" cy="2574741"/>
          </a:xfrm>
        </p:grpSpPr>
        <p:sp>
          <p:nvSpPr>
            <p:cNvPr id="9" name="Down Arrow 8"/>
            <p:cNvSpPr/>
            <p:nvPr/>
          </p:nvSpPr>
          <p:spPr bwMode="auto">
            <a:xfrm>
              <a:off x="4347410" y="3598276"/>
              <a:ext cx="449179" cy="1599366"/>
            </a:xfrm>
            <a:prstGeom prst="downArrow">
              <a:avLst/>
            </a:prstGeom>
            <a:noFill/>
            <a:ln w="2857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GB" sz="1600" smtClean="0">
                <a:solidFill>
                  <a:prstClr val="black"/>
                </a:solidFill>
                <a:latin typeface="Arial" charset="0"/>
              </a:endParaRPr>
            </a:p>
          </p:txBody>
        </p:sp>
        <p:sp>
          <p:nvSpPr>
            <p:cNvPr id="14" name="TextBox 13"/>
            <p:cNvSpPr txBox="1"/>
            <p:nvPr/>
          </p:nvSpPr>
          <p:spPr>
            <a:xfrm>
              <a:off x="2503691" y="5342020"/>
              <a:ext cx="4136618" cy="830997"/>
            </a:xfrm>
            <a:prstGeom prst="rect">
              <a:avLst/>
            </a:prstGeom>
            <a:noFill/>
          </p:spPr>
          <p:txBody>
            <a:bodyPr wrap="square" rtlCol="0">
              <a:spAutoFit/>
            </a:bodyPr>
            <a:lstStyle/>
            <a:p>
              <a:pPr algn="ctr" fontAlgn="base">
                <a:spcBef>
                  <a:spcPct val="0"/>
                </a:spcBef>
                <a:spcAft>
                  <a:spcPct val="0"/>
                </a:spcAft>
              </a:pPr>
              <a:r>
                <a:rPr lang="en-GB" sz="2400" dirty="0" smtClean="0">
                  <a:solidFill>
                    <a:prstClr val="black"/>
                  </a:solidFill>
                  <a:latin typeface="Arial" charset="0"/>
                </a:rPr>
                <a:t>NGS based solutions for combined PGD and PGS</a:t>
              </a:r>
              <a:endParaRPr lang="en-GB" sz="2400" dirty="0">
                <a:solidFill>
                  <a:prstClr val="black"/>
                </a:solidFill>
                <a:latin typeface="Arial" charset="0"/>
              </a:endParaRPr>
            </a:p>
          </p:txBody>
        </p:sp>
      </p:grpSp>
    </p:spTree>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bwMode="auto">
          <a:xfrm>
            <a:off x="2530365" y="1340073"/>
            <a:ext cx="4406462" cy="4800599"/>
          </a:xfrm>
          <a:prstGeom prst="roundRect">
            <a:avLst>
              <a:gd name="adj" fmla="val 5183"/>
            </a:avLst>
          </a:prstGeom>
          <a:solidFill>
            <a:schemeClr val="bg1"/>
          </a:solidFill>
          <a:ln w="38100" cmpd="sng">
            <a:solidFill>
              <a:srgbClr val="BFBFBF"/>
            </a:solidFill>
          </a:ln>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srgbClr val="1A1818"/>
              </a:solidFill>
              <a:cs typeface="Arial" pitchFamily="34" charset="0"/>
            </a:endParaRPr>
          </a:p>
        </p:txBody>
      </p:sp>
      <p:pic>
        <p:nvPicPr>
          <p:cNvPr id="2" name="Picture 4"/>
          <p:cNvPicPr>
            <a:picLocks noChangeAspect="1" noChangeArrowheads="1"/>
          </p:cNvPicPr>
          <p:nvPr/>
        </p:nvPicPr>
        <p:blipFill>
          <a:blip r:embed="rId2" cstate="print"/>
          <a:stretch>
            <a:fillRect/>
          </a:stretch>
        </p:blipFill>
        <p:spPr bwMode="auto">
          <a:xfrm>
            <a:off x="2598406" y="1442857"/>
            <a:ext cx="4270381" cy="4595030"/>
          </a:xfrm>
          <a:prstGeom prst="rect">
            <a:avLst/>
          </a:prstGeom>
          <a:noFill/>
          <a:ln>
            <a:noFill/>
          </a:ln>
        </p:spPr>
      </p:pic>
      <p:sp>
        <p:nvSpPr>
          <p:cNvPr id="4" name="Title 3"/>
          <p:cNvSpPr>
            <a:spLocks noGrp="1"/>
          </p:cNvSpPr>
          <p:nvPr>
            <p:ph type="title" idx="4294967295"/>
          </p:nvPr>
        </p:nvSpPr>
        <p:spPr>
          <a:xfrm>
            <a:off x="271462" y="188640"/>
            <a:ext cx="8601075" cy="908050"/>
          </a:xfrm>
        </p:spPr>
        <p:txBody>
          <a:bodyPr>
            <a:noAutofit/>
          </a:bodyPr>
          <a:lstStyle/>
          <a:p>
            <a:pPr algn="l"/>
            <a:r>
              <a:rPr lang="en-GB" sz="2800" dirty="0" smtClean="0"/>
              <a:t>24 chromosome copy number analysis b</a:t>
            </a:r>
            <a:r>
              <a:rPr lang="en-GB" sz="2800" b="0" dirty="0" smtClean="0"/>
              <a:t>y array comparative genomic hybridisation (array CGH)</a:t>
            </a:r>
            <a:endParaRPr lang="en-US" sz="2800" b="0" dirty="0"/>
          </a:p>
        </p:txBody>
      </p:sp>
    </p:spTree>
    <p:extLst>
      <p:ext uri="{BB962C8B-B14F-4D97-AF65-F5344CB8AC3E}">
        <p14:creationId xmlns:p14="http://schemas.microsoft.com/office/powerpoint/2010/main" xmlns="" val="1201052375"/>
      </p:ext>
    </p:extLst>
  </p:cSld>
  <p:clrMapOvr>
    <a:masterClrMapping/>
  </p:clrMapOvr>
  <p:transition spd="med">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bwMode="auto">
          <a:xfrm>
            <a:off x="456400" y="1272081"/>
            <a:ext cx="4812105" cy="2932902"/>
          </a:xfrm>
          <a:prstGeom prst="roundRect">
            <a:avLst>
              <a:gd name="adj" fmla="val 5183"/>
            </a:avLst>
          </a:prstGeom>
          <a:solidFill>
            <a:schemeClr val="bg1"/>
          </a:solidFill>
          <a:ln w="38100" cmpd="sng">
            <a:solidFill>
              <a:srgbClr val="BFBFBF"/>
            </a:solidFill>
          </a:ln>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prstClr val="black"/>
              </a:solidFill>
              <a:latin typeface="Arial" charset="0"/>
            </a:endParaRPr>
          </a:p>
        </p:txBody>
      </p:sp>
      <p:sp>
        <p:nvSpPr>
          <p:cNvPr id="6" name="Rectangle 2"/>
          <p:cNvSpPr txBox="1">
            <a:spLocks noChangeArrowheads="1"/>
          </p:cNvSpPr>
          <p:nvPr/>
        </p:nvSpPr>
        <p:spPr bwMode="auto">
          <a:xfrm>
            <a:off x="594506" y="4532552"/>
            <a:ext cx="4551088" cy="107205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34950" indent="-234950">
              <a:spcBef>
                <a:spcPct val="50000"/>
              </a:spcBef>
              <a:buSzPct val="100000"/>
              <a:buFont typeface="Arial" pitchFamily="34" charset="0"/>
              <a:buChar char="•"/>
              <a:defRPr/>
            </a:pPr>
            <a:r>
              <a:rPr lang="en-GB" sz="2400" dirty="0">
                <a:solidFill>
                  <a:prstClr val="black"/>
                </a:solidFill>
              </a:rPr>
              <a:t>13 previous failed IVF cycles</a:t>
            </a:r>
          </a:p>
          <a:p>
            <a:pPr marL="234950" indent="-234950">
              <a:spcBef>
                <a:spcPct val="50000"/>
              </a:spcBef>
              <a:buSzPct val="100000"/>
              <a:buFont typeface="Arial" pitchFamily="34" charset="0"/>
              <a:buChar char="•"/>
              <a:defRPr/>
            </a:pPr>
            <a:r>
              <a:rPr lang="en-GB" sz="2400" dirty="0">
                <a:solidFill>
                  <a:prstClr val="black"/>
                </a:solidFill>
              </a:rPr>
              <a:t>7/9 first polar bodies aneuploid</a:t>
            </a:r>
          </a:p>
        </p:txBody>
      </p:sp>
      <p:pic>
        <p:nvPicPr>
          <p:cNvPr id="3" name="Picture 2" descr="Simon Fishel and Oliver 7-9-09.jpg"/>
          <p:cNvPicPr>
            <a:picLocks noChangeAspect="1"/>
          </p:cNvPicPr>
          <p:nvPr/>
        </p:nvPicPr>
        <p:blipFill>
          <a:blip r:embed="rId3" cstate="print"/>
          <a:stretch>
            <a:fillRect/>
          </a:stretch>
        </p:blipFill>
        <p:spPr>
          <a:xfrm>
            <a:off x="5742256" y="1272081"/>
            <a:ext cx="2833996" cy="34803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Rectangle 2"/>
          <p:cNvSpPr txBox="1">
            <a:spLocks noChangeArrowheads="1"/>
          </p:cNvSpPr>
          <p:nvPr/>
        </p:nvSpPr>
        <p:spPr bwMode="auto">
          <a:xfrm>
            <a:off x="926701" y="2081338"/>
            <a:ext cx="2752725" cy="6159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a:defRPr/>
            </a:pPr>
            <a:r>
              <a:rPr lang="en-GB" b="1" kern="0" dirty="0" smtClean="0">
                <a:solidFill>
                  <a:srgbClr val="C0504D"/>
                </a:solidFill>
                <a:latin typeface="Arial" panose="020B0604020202020204" pitchFamily="34" charset="0"/>
                <a:cs typeface="Arial" panose="020B0604020202020204" pitchFamily="34" charset="0"/>
              </a:rPr>
              <a:t>September 2, 2009</a:t>
            </a:r>
          </a:p>
        </p:txBody>
      </p:sp>
      <p:sp>
        <p:nvSpPr>
          <p:cNvPr id="10" name="Rectangle 2"/>
          <p:cNvSpPr txBox="1">
            <a:spLocks noChangeArrowheads="1"/>
          </p:cNvSpPr>
          <p:nvPr/>
        </p:nvSpPr>
        <p:spPr bwMode="auto">
          <a:xfrm>
            <a:off x="926701" y="2747390"/>
            <a:ext cx="4209219" cy="123595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28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Arial" charset="0"/>
              </a:defRPr>
            </a:lvl2pPr>
            <a:lvl3pPr algn="l" rtl="0" eaLnBrk="1" fontAlgn="base" hangingPunct="1">
              <a:spcBef>
                <a:spcPct val="0"/>
              </a:spcBef>
              <a:spcAft>
                <a:spcPct val="0"/>
              </a:spcAft>
              <a:defRPr sz="2400" b="1">
                <a:solidFill>
                  <a:schemeClr val="tx1"/>
                </a:solidFill>
                <a:latin typeface="Arial" charset="0"/>
              </a:defRPr>
            </a:lvl3pPr>
            <a:lvl4pPr algn="l" rtl="0" eaLnBrk="1" fontAlgn="base" hangingPunct="1">
              <a:spcBef>
                <a:spcPct val="0"/>
              </a:spcBef>
              <a:spcAft>
                <a:spcPct val="0"/>
              </a:spcAft>
              <a:defRPr sz="2400" b="1">
                <a:solidFill>
                  <a:schemeClr val="tx1"/>
                </a:solidFill>
                <a:latin typeface="Arial" charset="0"/>
              </a:defRPr>
            </a:lvl4pPr>
            <a:lvl5pPr algn="l" rtl="0" eaLnBrk="1" fontAlgn="base" hangingPunct="1">
              <a:spcBef>
                <a:spcPct val="0"/>
              </a:spcBef>
              <a:spcAft>
                <a:spcPct val="0"/>
              </a:spcAft>
              <a:defRPr sz="2400" b="1">
                <a:solidFill>
                  <a:schemeClr val="tx1"/>
                </a:solidFill>
                <a:latin typeface="Arial" charset="0"/>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a:lstStyle>
          <a:p>
            <a:pPr>
              <a:spcAft>
                <a:spcPts val="600"/>
              </a:spcAft>
            </a:pPr>
            <a:r>
              <a:rPr lang="en-GB" sz="2600" kern="0" dirty="0" smtClean="0">
                <a:solidFill>
                  <a:prstClr val="black"/>
                </a:solidFill>
                <a:latin typeface="Arial" panose="020B0604020202020204" pitchFamily="34" charset="0"/>
                <a:cs typeface="Arial" panose="020B0604020202020204" pitchFamily="34" charset="0"/>
              </a:rPr>
              <a:t>New IVF test–Array CGH</a:t>
            </a:r>
          </a:p>
          <a:p>
            <a:pPr>
              <a:spcAft>
                <a:spcPts val="600"/>
              </a:spcAft>
            </a:pPr>
            <a:r>
              <a:rPr lang="en-GB" sz="2200" b="0" kern="0" dirty="0" smtClean="0">
                <a:solidFill>
                  <a:prstClr val="black"/>
                </a:solidFill>
                <a:latin typeface="Arial" panose="020B0604020202020204" pitchFamily="34" charset="0"/>
                <a:cs typeface="Arial" panose="020B0604020202020204" pitchFamily="34" charset="0"/>
              </a:rPr>
              <a:t>Produces baby Oliver,</a:t>
            </a:r>
            <a:br>
              <a:rPr lang="en-GB" sz="2200" b="0" kern="0" dirty="0" smtClean="0">
                <a:solidFill>
                  <a:prstClr val="black"/>
                </a:solidFill>
                <a:latin typeface="Arial" panose="020B0604020202020204" pitchFamily="34" charset="0"/>
                <a:cs typeface="Arial" panose="020B0604020202020204" pitchFamily="34" charset="0"/>
              </a:rPr>
            </a:br>
            <a:r>
              <a:rPr lang="en-GB" sz="2200" b="0" kern="0" dirty="0" smtClean="0">
                <a:solidFill>
                  <a:prstClr val="black"/>
                </a:solidFill>
                <a:latin typeface="Arial" panose="020B0604020202020204" pitchFamily="34" charset="0"/>
                <a:cs typeface="Arial" panose="020B0604020202020204" pitchFamily="34" charset="0"/>
              </a:rPr>
              <a:t>offering hope to infertile</a:t>
            </a:r>
          </a:p>
        </p:txBody>
      </p:sp>
      <p:grpSp>
        <p:nvGrpSpPr>
          <p:cNvPr id="2" name="Group 12"/>
          <p:cNvGrpSpPr/>
          <p:nvPr/>
        </p:nvGrpSpPr>
        <p:grpSpPr>
          <a:xfrm>
            <a:off x="1011046" y="1444695"/>
            <a:ext cx="3702812" cy="615950"/>
            <a:chOff x="703648" y="982306"/>
            <a:chExt cx="3702812" cy="615950"/>
          </a:xfrm>
        </p:grpSpPr>
        <p:grpSp>
          <p:nvGrpSpPr>
            <p:cNvPr id="8" name="Group 7"/>
            <p:cNvGrpSpPr/>
            <p:nvPr/>
          </p:nvGrpSpPr>
          <p:grpSpPr>
            <a:xfrm>
              <a:off x="716729" y="1020156"/>
              <a:ext cx="3676650" cy="533400"/>
              <a:chOff x="466725" y="552450"/>
              <a:chExt cx="3676650" cy="533400"/>
            </a:xfrm>
          </p:grpSpPr>
          <p:sp>
            <p:nvSpPr>
              <p:cNvPr id="5" name="Rectangle 4"/>
              <p:cNvSpPr/>
              <p:nvPr/>
            </p:nvSpPr>
            <p:spPr bwMode="auto">
              <a:xfrm>
                <a:off x="466725" y="552450"/>
                <a:ext cx="3676650" cy="5334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a:endParaRPr lang="en-GB" sz="1400" dirty="0" smtClean="0">
                  <a:solidFill>
                    <a:prstClr val="black"/>
                  </a:solidFill>
                  <a:latin typeface="Arial" panose="020B0604020202020204" pitchFamily="34" charset="0"/>
                  <a:cs typeface="Arial" panose="020B0604020202020204" pitchFamily="34" charset="0"/>
                </a:endParaRPr>
              </a:p>
            </p:txBody>
          </p:sp>
          <p:pic>
            <p:nvPicPr>
              <p:cNvPr id="4" name="Picture 3" descr="The_Times_280x30.gif"/>
              <p:cNvPicPr>
                <a:picLocks noChangeAspect="1"/>
              </p:cNvPicPr>
              <p:nvPr/>
            </p:nvPicPr>
            <p:blipFill>
              <a:blip r:embed="rId4" cstate="print"/>
              <a:stretch>
                <a:fillRect/>
              </a:stretch>
            </p:blipFill>
            <p:spPr>
              <a:xfrm>
                <a:off x="542925" y="609600"/>
                <a:ext cx="3556000" cy="381000"/>
              </a:xfrm>
              <a:prstGeom prst="rect">
                <a:avLst/>
              </a:prstGeom>
            </p:spPr>
          </p:pic>
        </p:grpSp>
        <p:cxnSp>
          <p:nvCxnSpPr>
            <p:cNvPr id="12" name="Straight Connector 11"/>
            <p:cNvCxnSpPr/>
            <p:nvPr/>
          </p:nvCxnSpPr>
          <p:spPr bwMode="auto">
            <a:xfrm>
              <a:off x="703648" y="1598256"/>
              <a:ext cx="3702812" cy="0"/>
            </a:xfrm>
            <a:prstGeom prst="line">
              <a:avLst/>
            </a:prstGeom>
            <a:noFill/>
            <a:ln w="12700" cap="flat" cmpd="sng" algn="ctr">
              <a:solidFill>
                <a:schemeClr val="tx1"/>
              </a:solidFill>
              <a:prstDash val="solid"/>
              <a:round/>
              <a:headEnd type="none" w="med" len="med"/>
              <a:tailEnd type="none" w="med" len="med"/>
            </a:ln>
            <a:effectLst/>
          </p:spPr>
        </p:cxnSp>
        <p:cxnSp>
          <p:nvCxnSpPr>
            <p:cNvPr id="14" name="Straight Connector 13"/>
            <p:cNvCxnSpPr/>
            <p:nvPr/>
          </p:nvCxnSpPr>
          <p:spPr bwMode="auto">
            <a:xfrm>
              <a:off x="703648" y="982306"/>
              <a:ext cx="3702812" cy="0"/>
            </a:xfrm>
            <a:prstGeom prst="line">
              <a:avLst/>
            </a:prstGeom>
            <a:noFill/>
            <a:ln w="12700" cap="flat" cmpd="sng" algn="ctr">
              <a:solidFill>
                <a:schemeClr val="tx1"/>
              </a:solidFill>
              <a:prstDash val="solid"/>
              <a:round/>
              <a:headEnd type="none" w="med" len="med"/>
              <a:tailEnd type="none" w="med" len="med"/>
            </a:ln>
            <a:effectLst/>
          </p:spPr>
        </p:cxnSp>
      </p:grpSp>
    </p:spTree>
    <p:extLst>
      <p:ext uri="{BB962C8B-B14F-4D97-AF65-F5344CB8AC3E}">
        <p14:creationId xmlns="" xmlns:p14="http://schemas.microsoft.com/office/powerpoint/2010/main" val="1874557461"/>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Manual Operation 1"/>
          <p:cNvSpPr/>
          <p:nvPr/>
        </p:nvSpPr>
        <p:spPr bwMode="auto">
          <a:xfrm rot="5400000">
            <a:off x="3819775" y="3078630"/>
            <a:ext cx="5698307" cy="55202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000 w 10000"/>
              <a:gd name="connsiteY2" fmla="*/ 10000 h 10000"/>
              <a:gd name="connsiteX3" fmla="*/ 1358 w 10000"/>
              <a:gd name="connsiteY3" fmla="*/ 10000 h 10000"/>
              <a:gd name="connsiteX4" fmla="*/ 0 w 10000"/>
              <a:gd name="connsiteY4" fmla="*/ 0 h 10000"/>
              <a:gd name="connsiteX0" fmla="*/ 0 w 11060"/>
              <a:gd name="connsiteY0" fmla="*/ 0 h 10129"/>
              <a:gd name="connsiteX1" fmla="*/ 11060 w 11060"/>
              <a:gd name="connsiteY1" fmla="*/ 129 h 10129"/>
              <a:gd name="connsiteX2" fmla="*/ 9060 w 11060"/>
              <a:gd name="connsiteY2" fmla="*/ 10129 h 10129"/>
              <a:gd name="connsiteX3" fmla="*/ 2418 w 11060"/>
              <a:gd name="connsiteY3" fmla="*/ 10129 h 10129"/>
              <a:gd name="connsiteX4" fmla="*/ 0 w 11060"/>
              <a:gd name="connsiteY4" fmla="*/ 0 h 10129"/>
              <a:gd name="connsiteX0" fmla="*/ 0 w 11606"/>
              <a:gd name="connsiteY0" fmla="*/ 0 h 10129"/>
              <a:gd name="connsiteX1" fmla="*/ 11606 w 11606"/>
              <a:gd name="connsiteY1" fmla="*/ 258 h 10129"/>
              <a:gd name="connsiteX2" fmla="*/ 9060 w 11606"/>
              <a:gd name="connsiteY2" fmla="*/ 10129 h 10129"/>
              <a:gd name="connsiteX3" fmla="*/ 2418 w 11606"/>
              <a:gd name="connsiteY3" fmla="*/ 10129 h 10129"/>
              <a:gd name="connsiteX4" fmla="*/ 0 w 11606"/>
              <a:gd name="connsiteY4" fmla="*/ 0 h 101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06" h="10129">
                <a:moveTo>
                  <a:pt x="0" y="0"/>
                </a:moveTo>
                <a:lnTo>
                  <a:pt x="11606" y="258"/>
                </a:lnTo>
                <a:lnTo>
                  <a:pt x="9060" y="10129"/>
                </a:lnTo>
                <a:lnTo>
                  <a:pt x="2418" y="10129"/>
                </a:lnTo>
                <a:lnTo>
                  <a:pt x="0" y="0"/>
                </a:lnTo>
                <a:close/>
              </a:path>
            </a:pathLst>
          </a:custGeom>
          <a:gradFill flip="none" rotWithShape="1">
            <a:gsLst>
              <a:gs pos="27000">
                <a:schemeClr val="bg1">
                  <a:lumMod val="85000"/>
                  <a:shade val="30000"/>
                  <a:satMod val="115000"/>
                  <a:alpha val="0"/>
                </a:schemeClr>
              </a:gs>
              <a:gs pos="100000">
                <a:schemeClr val="bg1">
                  <a:lumMod val="85000"/>
                  <a:shade val="100000"/>
                  <a:satMod val="115000"/>
                </a:schemeClr>
              </a:gs>
            </a:gsLst>
            <a:lin ang="5400000" scaled="1"/>
            <a:tileRect/>
          </a:grad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1600" dirty="0" smtClean="0">
              <a:solidFill>
                <a:prstClr val="black"/>
              </a:solidFill>
              <a:latin typeface="Arial" charset="0"/>
            </a:endParaRPr>
          </a:p>
        </p:txBody>
      </p:sp>
      <p:pic>
        <p:nvPicPr>
          <p:cNvPr id="274434" name="Picture 2"/>
          <p:cNvPicPr>
            <a:picLocks noChangeAspect="1" noChangeArrowheads="1"/>
          </p:cNvPicPr>
          <p:nvPr/>
        </p:nvPicPr>
        <p:blipFill>
          <a:blip r:embed="rId2" cstate="print"/>
          <a:srcRect/>
          <a:stretch>
            <a:fillRect/>
          </a:stretch>
        </p:blipFill>
        <p:spPr bwMode="auto">
          <a:xfrm>
            <a:off x="2910840" y="1589543"/>
            <a:ext cx="3524184" cy="3846340"/>
          </a:xfrm>
          <a:prstGeom prst="rect">
            <a:avLst/>
          </a:prstGeom>
          <a:noFill/>
          <a:ln w="9525">
            <a:noFill/>
            <a:miter lim="800000"/>
            <a:headEnd/>
            <a:tailEnd/>
          </a:ln>
          <a:effectLst/>
        </p:spPr>
      </p:pic>
      <p:sp>
        <p:nvSpPr>
          <p:cNvPr id="3" name="Title 2"/>
          <p:cNvSpPr>
            <a:spLocks noGrp="1"/>
          </p:cNvSpPr>
          <p:nvPr>
            <p:ph type="title" idx="4294967295"/>
          </p:nvPr>
        </p:nvSpPr>
        <p:spPr>
          <a:xfrm>
            <a:off x="249375" y="215263"/>
            <a:ext cx="6472052" cy="1143000"/>
          </a:xfrm>
        </p:spPr>
        <p:txBody>
          <a:bodyPr>
            <a:normAutofit/>
          </a:bodyPr>
          <a:lstStyle/>
          <a:p>
            <a:pPr algn="l"/>
            <a:r>
              <a:rPr lang="en-GB" sz="3200" dirty="0" smtClean="0"/>
              <a:t>Polar Body Biopsy With Follow Up</a:t>
            </a:r>
            <a:br>
              <a:rPr lang="en-GB" sz="3200" dirty="0" smtClean="0"/>
            </a:br>
            <a:r>
              <a:rPr lang="en-GB" sz="3200" dirty="0" smtClean="0"/>
              <a:t>at Cleavage Stages on Day 3</a:t>
            </a:r>
            <a:endParaRPr lang="en-GB" sz="3200" dirty="0"/>
          </a:p>
        </p:txBody>
      </p:sp>
      <p:pic>
        <p:nvPicPr>
          <p:cNvPr id="274435" name="Picture 3"/>
          <p:cNvPicPr>
            <a:picLocks noChangeAspect="1" noChangeArrowheads="1"/>
          </p:cNvPicPr>
          <p:nvPr/>
        </p:nvPicPr>
        <p:blipFill>
          <a:blip r:embed="rId3" cstate="print"/>
          <a:srcRect/>
          <a:stretch>
            <a:fillRect/>
          </a:stretch>
        </p:blipFill>
        <p:spPr bwMode="auto">
          <a:xfrm>
            <a:off x="6990433" y="513430"/>
            <a:ext cx="1564273" cy="5694654"/>
          </a:xfrm>
          <a:prstGeom prst="rect">
            <a:avLst/>
          </a:prstGeom>
          <a:noFill/>
          <a:ln w="9525">
            <a:noFill/>
            <a:miter lim="800000"/>
            <a:headEnd/>
            <a:tailEnd/>
          </a:ln>
          <a:effectLst/>
        </p:spPr>
      </p:pic>
      <p:sp>
        <p:nvSpPr>
          <p:cNvPr id="9" name="Text Placeholder 3"/>
          <p:cNvSpPr txBox="1">
            <a:spLocks/>
          </p:cNvSpPr>
          <p:nvPr/>
        </p:nvSpPr>
        <p:spPr bwMode="auto">
          <a:xfrm>
            <a:off x="210312" y="6108849"/>
            <a:ext cx="8623300" cy="27432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marL="0" indent="0" algn="l" rtl="0" eaLnBrk="1" fontAlgn="base" hangingPunct="1">
              <a:spcBef>
                <a:spcPct val="50000"/>
              </a:spcBef>
              <a:spcAft>
                <a:spcPct val="0"/>
              </a:spcAft>
              <a:buClr>
                <a:srgbClr val="F89D21"/>
              </a:buClr>
              <a:buSzPct val="60000"/>
              <a:buFont typeface="Arial"/>
              <a:buNone/>
              <a:defRPr sz="1600">
                <a:solidFill>
                  <a:schemeClr val="tx1"/>
                </a:solidFill>
                <a:latin typeface="Arial"/>
                <a:ea typeface="+mn-ea"/>
                <a:cs typeface="Arial"/>
              </a:defRPr>
            </a:lvl1pPr>
            <a:lvl2pPr marL="514350" indent="-234950" algn="l" rtl="0" eaLnBrk="1" fontAlgn="base" hangingPunct="1">
              <a:spcBef>
                <a:spcPct val="20000"/>
              </a:spcBef>
              <a:spcAft>
                <a:spcPct val="0"/>
              </a:spcAft>
              <a:buClr>
                <a:schemeClr val="tx1"/>
              </a:buClr>
              <a:buFont typeface="Arial" charset="0"/>
              <a:buChar char="–"/>
              <a:defRPr sz="1800">
                <a:solidFill>
                  <a:schemeClr val="tx1"/>
                </a:solidFill>
                <a:latin typeface="Arial"/>
                <a:cs typeface="Arial"/>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Arial"/>
                <a:cs typeface="Arial"/>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Arial"/>
                <a:cs typeface="Arial"/>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Arial"/>
                <a:cs typeface="Arial"/>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a:lstStyle>
          <a:p>
            <a:r>
              <a:rPr lang="da-DK" sz="2000" kern="0" dirty="0">
                <a:solidFill>
                  <a:srgbClr val="1A1818"/>
                </a:solidFill>
              </a:rPr>
              <a:t>Christopikou et </a:t>
            </a:r>
            <a:r>
              <a:rPr lang="da-DK" sz="2000" kern="0" dirty="0" smtClean="0">
                <a:solidFill>
                  <a:srgbClr val="1A1818"/>
                </a:solidFill>
              </a:rPr>
              <a:t>al. </a:t>
            </a:r>
            <a:r>
              <a:rPr lang="da-DK" sz="2000" kern="0" dirty="0">
                <a:solidFill>
                  <a:srgbClr val="1A1818"/>
                </a:solidFill>
              </a:rPr>
              <a:t>(2013) </a:t>
            </a:r>
            <a:r>
              <a:rPr lang="da-DK" sz="2000" i="1" kern="0" dirty="0">
                <a:solidFill>
                  <a:srgbClr val="1A1818"/>
                </a:solidFill>
              </a:rPr>
              <a:t>Hum Reprod </a:t>
            </a:r>
            <a:r>
              <a:rPr lang="da-DK" sz="2000" kern="0" dirty="0">
                <a:solidFill>
                  <a:srgbClr val="1A1818"/>
                </a:solidFill>
              </a:rPr>
              <a:t>28, 1426</a:t>
            </a:r>
          </a:p>
        </p:txBody>
      </p:sp>
      <p:pic>
        <p:nvPicPr>
          <p:cNvPr id="1064" name="Picture 40"/>
          <p:cNvPicPr>
            <a:picLocks noChangeAspect="1" noChangeArrowheads="1"/>
          </p:cNvPicPr>
          <p:nvPr/>
        </p:nvPicPr>
        <p:blipFill rotWithShape="1">
          <a:blip r:embed="rId4" cstate="print">
            <a:extLst>
              <a:ext uri="{28A0092B-C50C-407E-A947-70E740481C1C}">
                <a14:useLocalDpi xmlns="" xmlns:a14="http://schemas.microsoft.com/office/drawing/2010/main" val="0"/>
              </a:ext>
            </a:extLst>
          </a:blip>
          <a:srcRect r="2709"/>
          <a:stretch/>
        </p:blipFill>
        <p:spPr bwMode="auto">
          <a:xfrm>
            <a:off x="490374" y="2551132"/>
            <a:ext cx="2205529" cy="16192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cxnSp>
        <p:nvCxnSpPr>
          <p:cNvPr id="12" name="Straight Connector 11"/>
          <p:cNvCxnSpPr>
            <a:endCxn id="2" idx="0"/>
          </p:cNvCxnSpPr>
          <p:nvPr/>
        </p:nvCxnSpPr>
        <p:spPr bwMode="auto">
          <a:xfrm flipV="1">
            <a:off x="6442907" y="505489"/>
            <a:ext cx="502034" cy="1084054"/>
          </a:xfrm>
          <a:prstGeom prst="line">
            <a:avLst/>
          </a:prstGeom>
          <a:noFill/>
          <a:ln w="12700" cap="flat" cmpd="sng" algn="ctr">
            <a:solidFill>
              <a:schemeClr val="bg1">
                <a:lumMod val="85000"/>
              </a:schemeClr>
            </a:solidFill>
            <a:prstDash val="solid"/>
            <a:round/>
            <a:headEnd type="none" w="med" len="med"/>
            <a:tailEnd type="none" w="med" len="med"/>
          </a:ln>
          <a:effectLst/>
        </p:spPr>
      </p:cxnSp>
      <p:cxnSp>
        <p:nvCxnSpPr>
          <p:cNvPr id="17" name="Straight Connector 16"/>
          <p:cNvCxnSpPr/>
          <p:nvPr/>
        </p:nvCxnSpPr>
        <p:spPr bwMode="auto">
          <a:xfrm flipH="1" flipV="1">
            <a:off x="6442907" y="5064210"/>
            <a:ext cx="502034" cy="1084054"/>
          </a:xfrm>
          <a:prstGeom prst="line">
            <a:avLst/>
          </a:prstGeom>
          <a:noFill/>
          <a:ln w="12700" cap="flat" cmpd="sng" algn="ctr">
            <a:solidFill>
              <a:schemeClr val="bg1">
                <a:lumMod val="85000"/>
              </a:schemeClr>
            </a:solidFill>
            <a:prstDash val="solid"/>
            <a:round/>
            <a:headEnd type="none" w="med" len="med"/>
            <a:tailEnd type="none" w="med" len="med"/>
          </a:ln>
          <a:effectLst/>
        </p:spPr>
      </p:cxnSp>
    </p:spTree>
    <p:extLst>
      <p:ext uri="{BB962C8B-B14F-4D97-AF65-F5344CB8AC3E}">
        <p14:creationId xmlns="" xmlns:p14="http://schemas.microsoft.com/office/powerpoint/2010/main" val="1406070134"/>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14349" y="1981200"/>
            <a:ext cx="8096251" cy="2308324"/>
          </a:xfrm>
          <a:prstGeom prst="rect">
            <a:avLst/>
          </a:prstGeom>
          <a:noFill/>
        </p:spPr>
        <p:txBody>
          <a:bodyPr wrap="square" rtlCol="0">
            <a:spAutoFit/>
          </a:bodyPr>
          <a:lstStyle/>
          <a:p>
            <a:pPr algn="ctr"/>
            <a:r>
              <a:rPr lang="en-GB" sz="2400" u="sng" dirty="0" smtClean="0"/>
              <a:t>Disclosure</a:t>
            </a:r>
          </a:p>
          <a:p>
            <a:endParaRPr lang="en-GB" sz="2400" dirty="0" smtClean="0"/>
          </a:p>
          <a:p>
            <a:pPr algn="ctr"/>
            <a:r>
              <a:rPr lang="en-GB" sz="2400" dirty="0" smtClean="0"/>
              <a:t>I am a part time employee of, and have share options in, </a:t>
            </a:r>
            <a:r>
              <a:rPr lang="en-GB" sz="2400" dirty="0" err="1" smtClean="0"/>
              <a:t>Illumina</a:t>
            </a:r>
            <a:r>
              <a:rPr lang="en-GB" sz="2400" dirty="0" smtClean="0"/>
              <a:t>, San Diego, CA, USA, based in Cambridge, UK, which manufactures equipment and reagents for DNA sequencing, diagnostics and </a:t>
            </a:r>
            <a:r>
              <a:rPr lang="en-GB" sz="2400" dirty="0" err="1" smtClean="0"/>
              <a:t>preimplantation</a:t>
            </a:r>
            <a:r>
              <a:rPr lang="en-GB" sz="2400" dirty="0" smtClean="0"/>
              <a:t> genetic testing</a:t>
            </a:r>
          </a:p>
        </p:txBody>
      </p:sp>
    </p:spTree>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rotWithShape="1">
          <a:blip r:embed="rId2" cstate="print"/>
          <a:srcRect l="-1180" t="-1032" r="-1180" b="-1032"/>
          <a:stretch/>
        </p:blipFill>
        <p:spPr bwMode="auto">
          <a:xfrm>
            <a:off x="1286203" y="1273589"/>
            <a:ext cx="6562397" cy="4614857"/>
          </a:xfrm>
          <a:prstGeom prst="roundRect">
            <a:avLst>
              <a:gd name="adj" fmla="val 3333"/>
            </a:avLst>
          </a:prstGeom>
          <a:solidFill>
            <a:schemeClr val="bg1"/>
          </a:solidFill>
          <a:ln w="38100" cmpd="sng">
            <a:solidFill>
              <a:srgbClr val="BFBFBF"/>
            </a:solidFill>
          </a:ln>
        </p:spPr>
      </p:pic>
      <p:sp>
        <p:nvSpPr>
          <p:cNvPr id="3" name="TextBox 2"/>
          <p:cNvSpPr txBox="1"/>
          <p:nvPr/>
        </p:nvSpPr>
        <p:spPr>
          <a:xfrm>
            <a:off x="2381250" y="740981"/>
            <a:ext cx="4207947" cy="461665"/>
          </a:xfrm>
          <a:prstGeom prst="rect">
            <a:avLst/>
          </a:prstGeom>
          <a:noFill/>
        </p:spPr>
        <p:txBody>
          <a:bodyPr wrap="none" rtlCol="0">
            <a:spAutoFit/>
          </a:bodyPr>
          <a:lstStyle/>
          <a:p>
            <a:r>
              <a:rPr lang="en-GB" sz="2400" dirty="0" smtClean="0"/>
              <a:t>Array CGH                                NGS</a:t>
            </a:r>
            <a:endParaRPr lang="en-GB" sz="2400" dirty="0"/>
          </a:p>
        </p:txBody>
      </p:sp>
      <p:sp>
        <p:nvSpPr>
          <p:cNvPr id="4" name="TextBox 3"/>
          <p:cNvSpPr txBox="1"/>
          <p:nvPr/>
        </p:nvSpPr>
        <p:spPr>
          <a:xfrm>
            <a:off x="161925" y="190500"/>
            <a:ext cx="8759577" cy="523220"/>
          </a:xfrm>
          <a:prstGeom prst="rect">
            <a:avLst/>
          </a:prstGeom>
          <a:noFill/>
        </p:spPr>
        <p:txBody>
          <a:bodyPr wrap="none" rtlCol="0">
            <a:spAutoFit/>
          </a:bodyPr>
          <a:lstStyle/>
          <a:p>
            <a:r>
              <a:rPr lang="en-GB" sz="2800" dirty="0" smtClean="0"/>
              <a:t>Samples analysed by array CGH and NGS highly concordant</a:t>
            </a:r>
            <a:endParaRPr lang="en-GB" sz="2800" dirty="0"/>
          </a:p>
        </p:txBody>
      </p:sp>
      <p:sp>
        <p:nvSpPr>
          <p:cNvPr id="5" name="Oval 4"/>
          <p:cNvSpPr/>
          <p:nvPr/>
        </p:nvSpPr>
        <p:spPr>
          <a:xfrm>
            <a:off x="2981325" y="1924050"/>
            <a:ext cx="409575" cy="6667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p:cNvSpPr/>
          <p:nvPr/>
        </p:nvSpPr>
        <p:spPr>
          <a:xfrm>
            <a:off x="5991225" y="1990725"/>
            <a:ext cx="409575" cy="6667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 Placeholder 3"/>
          <p:cNvSpPr txBox="1">
            <a:spLocks/>
          </p:cNvSpPr>
          <p:nvPr/>
        </p:nvSpPr>
        <p:spPr bwMode="auto">
          <a:xfrm>
            <a:off x="3821647" y="6048375"/>
            <a:ext cx="5080145" cy="561974"/>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marL="0" indent="0" algn="l" rtl="0" eaLnBrk="1" fontAlgn="base" hangingPunct="1">
              <a:spcBef>
                <a:spcPct val="50000"/>
              </a:spcBef>
              <a:spcAft>
                <a:spcPct val="0"/>
              </a:spcAft>
              <a:buClr>
                <a:srgbClr val="F89D21"/>
              </a:buClr>
              <a:buSzPct val="60000"/>
              <a:buFont typeface="Arial"/>
              <a:buNone/>
              <a:defRPr sz="1600">
                <a:solidFill>
                  <a:schemeClr val="tx1"/>
                </a:solidFill>
                <a:latin typeface="Arial"/>
                <a:ea typeface="+mn-ea"/>
                <a:cs typeface="Arial"/>
              </a:defRPr>
            </a:lvl1pPr>
            <a:lvl2pPr marL="514350" indent="-234950" algn="l" rtl="0" eaLnBrk="1" fontAlgn="base" hangingPunct="1">
              <a:spcBef>
                <a:spcPct val="20000"/>
              </a:spcBef>
              <a:spcAft>
                <a:spcPct val="0"/>
              </a:spcAft>
              <a:buClr>
                <a:schemeClr val="tx1"/>
              </a:buClr>
              <a:buFont typeface="Arial" charset="0"/>
              <a:buChar char="–"/>
              <a:defRPr sz="1800">
                <a:solidFill>
                  <a:schemeClr val="tx1"/>
                </a:solidFill>
                <a:latin typeface="Arial"/>
                <a:cs typeface="Arial"/>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Arial"/>
                <a:cs typeface="Arial"/>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Arial"/>
                <a:cs typeface="Arial"/>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Arial"/>
                <a:cs typeface="Arial"/>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a:lstStyle>
          <a:p>
            <a:pPr lvl="0">
              <a:spcBef>
                <a:spcPts val="0"/>
              </a:spcBef>
            </a:pPr>
            <a:r>
              <a:rPr lang="nb-NO" kern="0" dirty="0">
                <a:solidFill>
                  <a:srgbClr val="1A1818"/>
                </a:solidFill>
              </a:rPr>
              <a:t>Fiorentino et </a:t>
            </a:r>
            <a:r>
              <a:rPr lang="nb-NO" kern="0" dirty="0" smtClean="0">
                <a:solidFill>
                  <a:srgbClr val="1A1818"/>
                </a:solidFill>
              </a:rPr>
              <a:t>al. </a:t>
            </a:r>
            <a:r>
              <a:rPr lang="nb-NO" kern="0" dirty="0">
                <a:solidFill>
                  <a:srgbClr val="1A1818"/>
                </a:solidFill>
              </a:rPr>
              <a:t>(2014) Fertility and </a:t>
            </a:r>
            <a:r>
              <a:rPr lang="nb-NO" kern="0" dirty="0" smtClean="0">
                <a:solidFill>
                  <a:srgbClr val="1A1818"/>
                </a:solidFill>
              </a:rPr>
              <a:t>Sterility </a:t>
            </a:r>
            <a:r>
              <a:rPr lang="nb-NO" kern="0" dirty="0">
                <a:solidFill>
                  <a:srgbClr val="1A1818"/>
                </a:solidFill>
              </a:rPr>
              <a:t>101, </a:t>
            </a:r>
            <a:r>
              <a:rPr lang="nb-NO" kern="0" dirty="0" smtClean="0">
                <a:solidFill>
                  <a:srgbClr val="1A1818"/>
                </a:solidFill>
              </a:rPr>
              <a:t>1375</a:t>
            </a:r>
          </a:p>
          <a:p>
            <a:pPr>
              <a:spcBef>
                <a:spcPts val="0"/>
              </a:spcBef>
            </a:pPr>
            <a:r>
              <a:rPr lang="nb-NO" kern="0" dirty="0" smtClean="0">
                <a:solidFill>
                  <a:srgbClr val="1A1818"/>
                </a:solidFill>
              </a:rPr>
              <a:t>Fiorentino et al. (2014) Human Reprod 29, 2802</a:t>
            </a:r>
          </a:p>
        </p:txBody>
      </p:sp>
    </p:spTree>
    <p:extLst>
      <p:ext uri="{BB962C8B-B14F-4D97-AF65-F5344CB8AC3E}">
        <p14:creationId xmlns="" xmlns:p14="http://schemas.microsoft.com/office/powerpoint/2010/main" val="13642470"/>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bwMode="auto">
          <a:xfrm>
            <a:off x="2596479" y="2899037"/>
            <a:ext cx="1656340" cy="558140"/>
          </a:xfrm>
          <a:prstGeom prst="roundRect">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r>
              <a:rPr lang="en-GB" sz="1400" b="1" dirty="0" smtClean="0">
                <a:solidFill>
                  <a:schemeClr val="tx2"/>
                </a:solidFill>
              </a:rPr>
              <a:t>Trisomy 13</a:t>
            </a:r>
            <a:endParaRPr lang="en-US" sz="1400" dirty="0" smtClean="0">
              <a:solidFill>
                <a:schemeClr val="tx2"/>
              </a:solidFill>
            </a:endParaRPr>
          </a:p>
        </p:txBody>
      </p:sp>
      <p:pic>
        <p:nvPicPr>
          <p:cNvPr id="4" name="Picture 4"/>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58921" y="1154976"/>
            <a:ext cx="4275116" cy="3223083"/>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pic>
        <p:nvPicPr>
          <p:cNvPr id="6" name="Picture 5"/>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3950265" y="2109871"/>
            <a:ext cx="4729484" cy="356563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10" name="TextBox 9"/>
          <p:cNvSpPr txBox="1"/>
          <p:nvPr/>
        </p:nvSpPr>
        <p:spPr>
          <a:xfrm>
            <a:off x="5104263" y="1154976"/>
            <a:ext cx="941695" cy="584775"/>
          </a:xfrm>
          <a:prstGeom prst="rect">
            <a:avLst/>
          </a:prstGeom>
          <a:noFill/>
          <a:ln w="12700">
            <a:solidFill>
              <a:schemeClr val="accent1"/>
            </a:solidFill>
          </a:ln>
        </p:spPr>
        <p:txBody>
          <a:bodyPr wrap="square" rtlCol="0">
            <a:spAutoFit/>
          </a:bodyPr>
          <a:lstStyle/>
          <a:p>
            <a:pPr algn="ctr"/>
            <a:r>
              <a:rPr lang="en-US" dirty="0" smtClean="0"/>
              <a:t>Trisomy 13</a:t>
            </a:r>
            <a:endParaRPr lang="en-US" dirty="0"/>
          </a:p>
        </p:txBody>
      </p:sp>
      <p:sp>
        <p:nvSpPr>
          <p:cNvPr id="11" name="TextBox 10"/>
          <p:cNvSpPr txBox="1"/>
          <p:nvPr/>
        </p:nvSpPr>
        <p:spPr>
          <a:xfrm>
            <a:off x="7576783" y="1154975"/>
            <a:ext cx="941695" cy="584775"/>
          </a:xfrm>
          <a:prstGeom prst="rect">
            <a:avLst/>
          </a:prstGeom>
          <a:noFill/>
          <a:ln w="12700">
            <a:solidFill>
              <a:schemeClr val="accent1"/>
            </a:solidFill>
          </a:ln>
        </p:spPr>
        <p:txBody>
          <a:bodyPr wrap="square" rtlCol="0">
            <a:spAutoFit/>
          </a:bodyPr>
          <a:lstStyle/>
          <a:p>
            <a:pPr algn="ctr"/>
            <a:r>
              <a:rPr lang="en-US" dirty="0" smtClean="0"/>
              <a:t>Trisomy 21</a:t>
            </a:r>
            <a:endParaRPr lang="en-US" dirty="0"/>
          </a:p>
        </p:txBody>
      </p:sp>
      <p:cxnSp>
        <p:nvCxnSpPr>
          <p:cNvPr id="13" name="Straight Arrow Connector 12"/>
          <p:cNvCxnSpPr>
            <a:stCxn id="10" idx="1"/>
          </p:cNvCxnSpPr>
          <p:nvPr/>
        </p:nvCxnSpPr>
        <p:spPr>
          <a:xfrm flipH="1">
            <a:off x="3575713" y="1447364"/>
            <a:ext cx="1528550" cy="51193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a:stCxn id="11" idx="2"/>
          </p:cNvCxnSpPr>
          <p:nvPr/>
        </p:nvCxnSpPr>
        <p:spPr>
          <a:xfrm>
            <a:off x="8047631" y="1739750"/>
            <a:ext cx="100082" cy="1026767"/>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nvGrpSpPr>
          <p:cNvPr id="2" name="Group 20"/>
          <p:cNvGrpSpPr/>
          <p:nvPr/>
        </p:nvGrpSpPr>
        <p:grpSpPr>
          <a:xfrm>
            <a:off x="5970814" y="2819400"/>
            <a:ext cx="356188" cy="1953008"/>
            <a:chOff x="5970814" y="2819400"/>
            <a:chExt cx="356188" cy="1953008"/>
          </a:xfrm>
        </p:grpSpPr>
        <p:sp>
          <p:nvSpPr>
            <p:cNvPr id="18" name="TextBox 17"/>
            <p:cNvSpPr txBox="1"/>
            <p:nvPr/>
          </p:nvSpPr>
          <p:spPr>
            <a:xfrm>
              <a:off x="5970814" y="4310743"/>
              <a:ext cx="356188" cy="461665"/>
            </a:xfrm>
            <a:prstGeom prst="rect">
              <a:avLst/>
            </a:prstGeom>
            <a:noFill/>
          </p:spPr>
          <p:txBody>
            <a:bodyPr wrap="none" rtlCol="0">
              <a:spAutoFit/>
            </a:bodyPr>
            <a:lstStyle/>
            <a:p>
              <a:r>
                <a:rPr lang="en-GB" sz="2400" b="1" dirty="0" smtClean="0">
                  <a:solidFill>
                    <a:srgbClr val="FF0000"/>
                  </a:solidFill>
                </a:rPr>
                <a:t>1</a:t>
              </a:r>
              <a:endParaRPr lang="en-GB" sz="2400" b="1" dirty="0">
                <a:solidFill>
                  <a:srgbClr val="FF0000"/>
                </a:solidFill>
              </a:endParaRPr>
            </a:p>
          </p:txBody>
        </p:sp>
        <p:sp>
          <p:nvSpPr>
            <p:cNvPr id="19" name="TextBox 18"/>
            <p:cNvSpPr txBox="1"/>
            <p:nvPr/>
          </p:nvSpPr>
          <p:spPr>
            <a:xfrm>
              <a:off x="5970814" y="3581400"/>
              <a:ext cx="356188" cy="461665"/>
            </a:xfrm>
            <a:prstGeom prst="rect">
              <a:avLst/>
            </a:prstGeom>
            <a:noFill/>
          </p:spPr>
          <p:txBody>
            <a:bodyPr wrap="none" rtlCol="0">
              <a:spAutoFit/>
            </a:bodyPr>
            <a:lstStyle/>
            <a:p>
              <a:r>
                <a:rPr lang="en-GB" sz="2400" b="1" dirty="0" smtClean="0">
                  <a:solidFill>
                    <a:srgbClr val="FF0000"/>
                  </a:solidFill>
                </a:rPr>
                <a:t>2</a:t>
              </a:r>
              <a:endParaRPr lang="en-GB" sz="2400" b="1" dirty="0">
                <a:solidFill>
                  <a:srgbClr val="FF0000"/>
                </a:solidFill>
              </a:endParaRPr>
            </a:p>
          </p:txBody>
        </p:sp>
        <p:sp>
          <p:nvSpPr>
            <p:cNvPr id="20" name="TextBox 19"/>
            <p:cNvSpPr txBox="1"/>
            <p:nvPr/>
          </p:nvSpPr>
          <p:spPr>
            <a:xfrm>
              <a:off x="5970814" y="2819400"/>
              <a:ext cx="356188" cy="461665"/>
            </a:xfrm>
            <a:prstGeom prst="rect">
              <a:avLst/>
            </a:prstGeom>
            <a:noFill/>
          </p:spPr>
          <p:txBody>
            <a:bodyPr wrap="none" rtlCol="0">
              <a:spAutoFit/>
            </a:bodyPr>
            <a:lstStyle/>
            <a:p>
              <a:r>
                <a:rPr lang="en-GB" sz="2400" b="1" dirty="0" smtClean="0">
                  <a:solidFill>
                    <a:srgbClr val="FF0000"/>
                  </a:solidFill>
                </a:rPr>
                <a:t>3</a:t>
              </a:r>
              <a:endParaRPr lang="en-GB" sz="2400" b="1" dirty="0">
                <a:solidFill>
                  <a:srgbClr val="FF0000"/>
                </a:solidFill>
              </a:endParaRPr>
            </a:p>
          </p:txBody>
        </p:sp>
      </p:grpSp>
      <p:sp>
        <p:nvSpPr>
          <p:cNvPr id="14" name="TextBox 13"/>
          <p:cNvSpPr txBox="1"/>
          <p:nvPr/>
        </p:nvSpPr>
        <p:spPr>
          <a:xfrm>
            <a:off x="361949" y="4524375"/>
            <a:ext cx="3857625" cy="1569660"/>
          </a:xfrm>
          <a:prstGeom prst="rect">
            <a:avLst/>
          </a:prstGeom>
          <a:noFill/>
        </p:spPr>
        <p:txBody>
          <a:bodyPr wrap="square" rtlCol="0">
            <a:spAutoFit/>
          </a:bodyPr>
          <a:lstStyle/>
          <a:p>
            <a:r>
              <a:rPr lang="en-GB" sz="2400" dirty="0" smtClean="0"/>
              <a:t>Increased ratio change as relationship between mapped fragment counts</a:t>
            </a:r>
          </a:p>
          <a:p>
            <a:r>
              <a:rPr lang="en-GB" sz="2400" dirty="0" smtClean="0"/>
              <a:t>and copy number is linear</a:t>
            </a:r>
            <a:endParaRPr lang="en-GB" sz="2400" dirty="0"/>
          </a:p>
        </p:txBody>
      </p:sp>
    </p:spTree>
    <p:extLst>
      <p:ext uri="{BB962C8B-B14F-4D97-AF65-F5344CB8AC3E}">
        <p14:creationId xmlns="" xmlns:p14="http://schemas.microsoft.com/office/powerpoint/2010/main" val="226983252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3874" y="620688"/>
            <a:ext cx="8096251" cy="5570756"/>
          </a:xfrm>
          <a:prstGeom prst="rect">
            <a:avLst/>
          </a:prstGeom>
          <a:noFill/>
        </p:spPr>
        <p:txBody>
          <a:bodyPr wrap="square" rtlCol="0">
            <a:spAutoFit/>
          </a:bodyPr>
          <a:lstStyle/>
          <a:p>
            <a:pPr marL="355600" indent="-355600" algn="ctr">
              <a:spcAft>
                <a:spcPts val="600"/>
              </a:spcAft>
            </a:pPr>
            <a:r>
              <a:rPr lang="en-GB" sz="2800" dirty="0" smtClean="0"/>
              <a:t>Genome-wide single nucleotide polymorphism (SNP) genotyping  for combined PGD and PGS</a:t>
            </a:r>
          </a:p>
          <a:p>
            <a:pPr marL="355600" indent="-355600" algn="ctr">
              <a:spcAft>
                <a:spcPts val="600"/>
              </a:spcAft>
            </a:pPr>
            <a:endParaRPr lang="en-GB" sz="2800" dirty="0" smtClean="0"/>
          </a:p>
          <a:p>
            <a:pPr marL="355600" indent="-355600">
              <a:spcAft>
                <a:spcPts val="600"/>
              </a:spcAft>
              <a:buFont typeface="Arial" pitchFamily="34" charset="0"/>
              <a:buChar char="•"/>
            </a:pPr>
            <a:r>
              <a:rPr lang="en-GB" sz="2800" dirty="0" smtClean="0">
                <a:solidFill>
                  <a:srgbClr val="000000"/>
                </a:solidFill>
                <a:latin typeface="Calibri" pitchFamily="34" charset="0"/>
                <a:cs typeface="Calibri" pitchFamily="34" charset="0"/>
              </a:rPr>
              <a:t>High density, genome-wide SNP genotyping of the parents, a close relative of known disease status to establish phase and single or small numbers of cells biopsied from each embryo following whole genome amplification</a:t>
            </a:r>
          </a:p>
          <a:p>
            <a:pPr marL="355600" indent="-355600">
              <a:spcAft>
                <a:spcPts val="600"/>
              </a:spcAft>
              <a:buFont typeface="Arial" pitchFamily="34" charset="0"/>
              <a:buChar char="•"/>
            </a:pPr>
            <a:r>
              <a:rPr lang="en-GB" sz="2800" dirty="0" smtClean="0">
                <a:solidFill>
                  <a:srgbClr val="000000"/>
                </a:solidFill>
                <a:latin typeface="Calibri" pitchFamily="34" charset="0"/>
                <a:cs typeface="Calibri" pitchFamily="34" charset="0"/>
              </a:rPr>
              <a:t>Linkage-based analysis of single gene defects combined with detection of chromosomal abnormalities</a:t>
            </a:r>
          </a:p>
          <a:p>
            <a:pPr marL="355600" indent="-355600">
              <a:spcAft>
                <a:spcPts val="600"/>
              </a:spcAft>
              <a:buFont typeface="Arial" pitchFamily="34" charset="0"/>
              <a:buChar char="•"/>
            </a:pPr>
            <a:endParaRPr lang="en-GB" sz="2800" dirty="0" smtClean="0"/>
          </a:p>
        </p:txBody>
      </p:sp>
    </p:spTree>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8628" y="212735"/>
            <a:ext cx="7786744" cy="6432530"/>
          </a:xfrm>
          <a:prstGeom prst="rect">
            <a:avLst/>
          </a:prstGeom>
          <a:noFill/>
        </p:spPr>
        <p:txBody>
          <a:bodyPr wrap="square" rtlCol="0">
            <a:spAutoFit/>
          </a:bodyPr>
          <a:lstStyle/>
          <a:p>
            <a:pPr marL="361950" lvl="0" indent="-361950" algn="ctr"/>
            <a:r>
              <a:rPr lang="en-GB" sz="2800" dirty="0" smtClean="0">
                <a:solidFill>
                  <a:srgbClr val="000000"/>
                </a:solidFill>
                <a:latin typeface="Calibri"/>
              </a:rPr>
              <a:t>Clinical </a:t>
            </a:r>
            <a:r>
              <a:rPr lang="en-GB" sz="2800" dirty="0" smtClean="0">
                <a:solidFill>
                  <a:srgbClr val="000000"/>
                </a:solidFill>
                <a:latin typeface="Calibri"/>
              </a:rPr>
              <a:t>applications</a:t>
            </a:r>
          </a:p>
          <a:p>
            <a:pPr marL="361950" lvl="0" indent="-361950" algn="ctr"/>
            <a:endParaRPr lang="en-GB" sz="2800" dirty="0" smtClean="0">
              <a:solidFill>
                <a:srgbClr val="000000"/>
              </a:solidFill>
              <a:latin typeface="Calibri"/>
            </a:endParaRPr>
          </a:p>
          <a:p>
            <a:pPr marL="361950" lvl="0" indent="-361950">
              <a:spcAft>
                <a:spcPts val="600"/>
              </a:spcAft>
              <a:buFont typeface="Arial" pitchFamily="34" charset="0"/>
              <a:buChar char="•"/>
            </a:pPr>
            <a:r>
              <a:rPr lang="en-GB" sz="2800" dirty="0" smtClean="0">
                <a:solidFill>
                  <a:srgbClr val="000000"/>
                </a:solidFill>
                <a:latin typeface="Calibri"/>
              </a:rPr>
              <a:t>Combined </a:t>
            </a:r>
            <a:r>
              <a:rPr lang="en-GB" sz="2800" dirty="0" err="1" smtClean="0">
                <a:solidFill>
                  <a:srgbClr val="000000"/>
                </a:solidFill>
                <a:latin typeface="Calibri"/>
              </a:rPr>
              <a:t>aneuploidy</a:t>
            </a:r>
            <a:r>
              <a:rPr lang="en-GB" sz="2800" dirty="0" smtClean="0">
                <a:solidFill>
                  <a:srgbClr val="000000"/>
                </a:solidFill>
                <a:latin typeface="Calibri"/>
              </a:rPr>
              <a:t> screening and single gene defect linkage analysis with or without mutation detection for de novo mutations</a:t>
            </a:r>
          </a:p>
          <a:p>
            <a:pPr marL="361950" indent="-361950">
              <a:spcAft>
                <a:spcPts val="600"/>
              </a:spcAft>
              <a:buFont typeface="Arial" pitchFamily="34" charset="0"/>
              <a:buChar char="•"/>
            </a:pPr>
            <a:r>
              <a:rPr lang="en-GB" sz="2800" dirty="0" smtClean="0">
                <a:solidFill>
                  <a:srgbClr val="000000"/>
                </a:solidFill>
                <a:latin typeface="Calibri"/>
              </a:rPr>
              <a:t>Linkage based analysis in absence of known mutation</a:t>
            </a:r>
          </a:p>
          <a:p>
            <a:pPr marL="361950" lvl="0" indent="-361950">
              <a:spcAft>
                <a:spcPts val="600"/>
              </a:spcAft>
              <a:buFont typeface="Arial" pitchFamily="34" charset="0"/>
              <a:buChar char="•"/>
            </a:pPr>
            <a:r>
              <a:rPr lang="en-GB" sz="2800" dirty="0" smtClean="0">
                <a:solidFill>
                  <a:srgbClr val="000000"/>
                </a:solidFill>
                <a:latin typeface="Calibri"/>
              </a:rPr>
              <a:t>HLA matching with or without mutation detection (including detection of crossovers in existing sick child)</a:t>
            </a:r>
          </a:p>
          <a:p>
            <a:pPr marL="361950" lvl="0" indent="-361950">
              <a:spcAft>
                <a:spcPts val="600"/>
              </a:spcAft>
              <a:buFont typeface="Arial" pitchFamily="34" charset="0"/>
              <a:buChar char="•"/>
            </a:pPr>
            <a:r>
              <a:rPr lang="en-GB" sz="2800" dirty="0" smtClean="0">
                <a:solidFill>
                  <a:srgbClr val="000000"/>
                </a:solidFill>
                <a:latin typeface="Calibri"/>
              </a:rPr>
              <a:t>Multiple disease locus analysis</a:t>
            </a:r>
          </a:p>
          <a:p>
            <a:pPr marL="361950" lvl="0" indent="-361950">
              <a:spcAft>
                <a:spcPts val="600"/>
              </a:spcAft>
              <a:buFont typeface="Arial" pitchFamily="34" charset="0"/>
              <a:buChar char="•"/>
            </a:pPr>
            <a:r>
              <a:rPr lang="en-GB" sz="2800" dirty="0" smtClean="0">
                <a:solidFill>
                  <a:srgbClr val="000000"/>
                </a:solidFill>
                <a:latin typeface="Calibri"/>
              </a:rPr>
              <a:t>Detection of structural chromosome imbalance at high resolution (including identification of normal or balanced carriers)</a:t>
            </a:r>
          </a:p>
        </p:txBody>
      </p:sp>
    </p:spTree>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1730" name="Rectangle 2"/>
          <p:cNvSpPr>
            <a:spLocks noGrp="1" noChangeArrowheads="1"/>
          </p:cNvSpPr>
          <p:nvPr>
            <p:ph type="title" idx="4294967295"/>
          </p:nvPr>
        </p:nvSpPr>
        <p:spPr>
          <a:xfrm>
            <a:off x="1150938" y="188640"/>
            <a:ext cx="6842125" cy="576063"/>
          </a:xfrm>
        </p:spPr>
        <p:txBody>
          <a:bodyPr>
            <a:normAutofit/>
          </a:bodyPr>
          <a:lstStyle/>
          <a:p>
            <a:pPr algn="ctr"/>
            <a:r>
              <a:rPr lang="en-US" sz="2800" dirty="0"/>
              <a:t>10K SNP analysis following MDA</a:t>
            </a:r>
          </a:p>
        </p:txBody>
      </p:sp>
      <p:graphicFrame>
        <p:nvGraphicFramePr>
          <p:cNvPr id="201859" name="Group 131"/>
          <p:cNvGraphicFramePr>
            <a:graphicFrameLocks noGrp="1"/>
          </p:cNvGraphicFramePr>
          <p:nvPr/>
        </p:nvGraphicFramePr>
        <p:xfrm>
          <a:off x="481012" y="908720"/>
          <a:ext cx="8181975" cy="2228850"/>
        </p:xfrm>
        <a:graphic>
          <a:graphicData uri="http://schemas.openxmlformats.org/drawingml/2006/table">
            <a:tbl>
              <a:tblPr/>
              <a:tblGrid>
                <a:gridCol w="900113"/>
                <a:gridCol w="1112837"/>
                <a:gridCol w="1213942"/>
                <a:gridCol w="1453058"/>
                <a:gridCol w="1173163"/>
                <a:gridCol w="1203325"/>
                <a:gridCol w="1125537"/>
              </a:tblGrid>
              <a:tr h="857250">
                <a:tc>
                  <a:txBody>
                    <a:bodyPr/>
                    <a:lstStyle/>
                    <a:p>
                      <a:pPr marL="0" marR="0" lvl="0" indent="0" algn="l" defTabSz="914400" rtl="0" eaLnBrk="1" fontAlgn="b" latinLnBrk="0" hangingPunct="1">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mn-lt"/>
                      </a:endParaRPr>
                    </a:p>
                  </a:txBody>
                  <a:tcPr anchor="b"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Gender</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SNP Call</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dirty="0" smtClean="0">
                          <a:ln>
                            <a:noFill/>
                          </a:ln>
                          <a:solidFill>
                            <a:schemeClr val="tx1"/>
                          </a:solidFill>
                          <a:effectLst/>
                          <a:latin typeface="+mn-lt"/>
                          <a:cs typeface="Arial" charset="0"/>
                        </a:rPr>
                        <a:t>Signal Detection</a:t>
                      </a:r>
                      <a:endParaRPr kumimoji="0" lang="en-GB" sz="2400" b="0" i="0" u="none" strike="noStrike" cap="none" normalizeH="0" baseline="0" dirty="0" smtClean="0">
                        <a:ln>
                          <a:noFill/>
                        </a:ln>
                        <a:solidFill>
                          <a:schemeClr val="tx1"/>
                        </a:solidFill>
                        <a:effectLst/>
                        <a:latin typeface="+mn-lt"/>
                      </a:endParaRPr>
                    </a:p>
                  </a:txBody>
                  <a:tcPr anchor="b"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dirty="0" smtClean="0">
                          <a:ln>
                            <a:noFill/>
                          </a:ln>
                          <a:solidFill>
                            <a:schemeClr val="tx1"/>
                          </a:solidFill>
                          <a:effectLst/>
                          <a:latin typeface="+mn-lt"/>
                          <a:cs typeface="Arial" charset="0"/>
                        </a:rPr>
                        <a:t>AA</a:t>
                      </a:r>
                      <a:endParaRPr kumimoji="0" lang="en-GB" sz="2400" b="0" i="0" u="none" strike="noStrike" cap="none" normalizeH="0" baseline="0" dirty="0" smtClean="0">
                        <a:ln>
                          <a:noFill/>
                        </a:ln>
                        <a:solidFill>
                          <a:schemeClr val="tx1"/>
                        </a:solidFill>
                        <a:effectLst/>
                        <a:latin typeface="+mn-lt"/>
                      </a:endParaRPr>
                    </a:p>
                  </a:txBody>
                  <a:tcPr anchor="b"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AB</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BB</a:t>
                      </a:r>
                      <a:endParaRPr kumimoji="0" lang="en-GB" sz="2400" b="0" i="0" u="none" strike="noStrike" cap="none" normalizeH="0" baseline="0" smtClean="0">
                        <a:ln>
                          <a:noFill/>
                        </a:ln>
                        <a:solidFill>
                          <a:schemeClr val="tx1"/>
                        </a:solidFill>
                        <a:effectLst/>
                        <a:latin typeface="+mn-lt"/>
                      </a:endParaRPr>
                    </a:p>
                  </a:txBody>
                  <a:tcPr anchor="b" horzOverflow="overflow">
                    <a:lnL>
                      <a:noFill/>
                    </a:lnL>
                    <a:lnR cap="flat">
                      <a:noFill/>
                    </a:lnR>
                    <a:lnT cap="flat">
                      <a:noFill/>
                    </a:lnT>
                    <a:lnB>
                      <a:noFill/>
                    </a:lnB>
                    <a:lnTlToBr>
                      <a:noFill/>
                    </a:lnTlToBr>
                    <a:lnBlToTr>
                      <a:noFill/>
                    </a:lnBlToTr>
                    <a:noFill/>
                  </a:tcPr>
                </a:tc>
              </a:tr>
              <a:tr h="412750">
                <a:tc>
                  <a:txBody>
                    <a:bodyPr/>
                    <a:lstStyle/>
                    <a:p>
                      <a:pPr marL="0" marR="0" lvl="0" indent="0" algn="l"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gDNA</a:t>
                      </a:r>
                      <a:endParaRPr kumimoji="0" lang="en-GB" sz="2400" b="0" i="0" u="none" strike="noStrike" cap="none" normalizeH="0" baseline="0" smtClean="0">
                        <a:ln>
                          <a:noFill/>
                        </a:ln>
                        <a:solidFill>
                          <a:schemeClr val="tx1"/>
                        </a:solidFill>
                        <a:effectLst/>
                        <a:latin typeface="+mn-lt"/>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smtClean="0">
                          <a:ln>
                            <a:noFill/>
                          </a:ln>
                          <a:solidFill>
                            <a:schemeClr val="tx1"/>
                          </a:solidFill>
                          <a:effectLst/>
                          <a:latin typeface="+mn-lt"/>
                        </a:rPr>
                        <a:t>Male</a:t>
                      </a: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97.44%</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99.54%</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33.08%</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33.15%</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33.77%</a:t>
                      </a:r>
                      <a:endParaRPr kumimoji="0" lang="en-GB" sz="2400" b="0" i="0" u="none" strike="noStrike" cap="none" normalizeH="0" baseline="0" smtClean="0">
                        <a:ln>
                          <a:noFill/>
                        </a:ln>
                        <a:solidFill>
                          <a:schemeClr val="tx1"/>
                        </a:solidFill>
                        <a:effectLst/>
                        <a:latin typeface="+mn-lt"/>
                      </a:endParaRPr>
                    </a:p>
                  </a:txBody>
                  <a:tcPr anchor="b" horzOverflow="overflow">
                    <a:lnL>
                      <a:noFill/>
                    </a:lnL>
                    <a:lnR cap="flat">
                      <a:noFill/>
                    </a:lnR>
                    <a:lnT>
                      <a:noFill/>
                    </a:lnT>
                    <a:lnB>
                      <a:noFill/>
                    </a:lnB>
                    <a:lnTlToBr>
                      <a:noFill/>
                    </a:lnTlToBr>
                    <a:lnBlToTr>
                      <a:noFill/>
                    </a:lnBlToTr>
                    <a:noFill/>
                  </a:tcPr>
                </a:tc>
              </a:tr>
              <a:tr h="412750">
                <a:tc>
                  <a:txBody>
                    <a:bodyPr/>
                    <a:lstStyle/>
                    <a:p>
                      <a:pPr marL="0" marR="0" lvl="0" indent="0" algn="l"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1 cell</a:t>
                      </a:r>
                      <a:endParaRPr kumimoji="0" lang="en-GB" sz="2400" b="0" i="0" u="none" strike="noStrike" cap="none" normalizeH="0" baseline="0" smtClean="0">
                        <a:ln>
                          <a:noFill/>
                        </a:ln>
                        <a:solidFill>
                          <a:schemeClr val="tx1"/>
                        </a:solidFill>
                        <a:effectLst/>
                        <a:latin typeface="+mn-lt"/>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smtClean="0">
                          <a:ln>
                            <a:noFill/>
                          </a:ln>
                          <a:solidFill>
                            <a:schemeClr val="tx1"/>
                          </a:solidFill>
                          <a:effectLst/>
                          <a:latin typeface="+mn-lt"/>
                        </a:rPr>
                        <a:t>Male</a:t>
                      </a: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52.65%</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60.95%</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47.47%</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5.10%</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47.43%</a:t>
                      </a:r>
                      <a:endParaRPr kumimoji="0" lang="en-GB" sz="2400" b="0" i="0" u="none" strike="noStrike" cap="none" normalizeH="0" baseline="0" smtClean="0">
                        <a:ln>
                          <a:noFill/>
                        </a:ln>
                        <a:solidFill>
                          <a:schemeClr val="tx1"/>
                        </a:solidFill>
                        <a:effectLst/>
                        <a:latin typeface="+mn-lt"/>
                      </a:endParaRPr>
                    </a:p>
                  </a:txBody>
                  <a:tcPr anchor="b" horzOverflow="overflow">
                    <a:lnL>
                      <a:noFill/>
                    </a:lnL>
                    <a:lnR cap="flat">
                      <a:noFill/>
                    </a:lnR>
                    <a:lnT>
                      <a:noFill/>
                    </a:lnT>
                    <a:lnB>
                      <a:noFill/>
                    </a:lnB>
                    <a:lnTlToBr>
                      <a:noFill/>
                    </a:lnTlToBr>
                    <a:lnBlToTr>
                      <a:noFill/>
                    </a:lnBlToTr>
                    <a:noFill/>
                  </a:tcPr>
                </a:tc>
              </a:tr>
              <a:tr h="244475">
                <a:tc>
                  <a:txBody>
                    <a:bodyPr/>
                    <a:lstStyle/>
                    <a:p>
                      <a:pPr marL="0" marR="0" lvl="0" indent="0" algn="l"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5 cell</a:t>
                      </a:r>
                      <a:endParaRPr kumimoji="0" lang="en-GB" sz="2400" b="0" i="0" u="none" strike="noStrike" cap="none" normalizeH="0" baseline="0" smtClean="0">
                        <a:ln>
                          <a:noFill/>
                        </a:ln>
                        <a:solidFill>
                          <a:schemeClr val="tx1"/>
                        </a:solidFill>
                        <a:effectLst/>
                        <a:latin typeface="+mn-lt"/>
                      </a:endParaRPr>
                    </a:p>
                  </a:txBody>
                  <a:tcPr anchor="b" horzOverflow="overflow">
                    <a:lnL cap="flat">
                      <a:noFill/>
                    </a:lnL>
                    <a:lnR>
                      <a:noFill/>
                    </a:lnR>
                    <a:ln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smtClean="0">
                          <a:ln>
                            <a:noFill/>
                          </a:ln>
                          <a:solidFill>
                            <a:schemeClr val="tx1"/>
                          </a:solidFill>
                          <a:effectLst/>
                          <a:latin typeface="+mn-lt"/>
                        </a:rPr>
                        <a:t>Male</a:t>
                      </a:r>
                    </a:p>
                  </a:txBody>
                  <a:tcPr anchor="b"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84.14%</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95.81%</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42.50%</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smtClean="0">
                          <a:ln>
                            <a:noFill/>
                          </a:ln>
                          <a:solidFill>
                            <a:schemeClr val="tx1"/>
                          </a:solidFill>
                          <a:effectLst/>
                          <a:latin typeface="+mn-lt"/>
                          <a:cs typeface="Arial" charset="0"/>
                        </a:rPr>
                        <a:t>14.05%</a:t>
                      </a:r>
                      <a:endParaRPr kumimoji="0" lang="en-GB" sz="2400" b="0" i="0" u="none" strike="noStrike" cap="none" normalizeH="0" baseline="0" smtClean="0">
                        <a:ln>
                          <a:noFill/>
                        </a:ln>
                        <a:solidFill>
                          <a:schemeClr val="tx1"/>
                        </a:solidFill>
                        <a:effectLst/>
                        <a:latin typeface="+mn-lt"/>
                      </a:endParaRPr>
                    </a:p>
                  </a:txBody>
                  <a:tcPr anchor="b"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GB" sz="2400" b="0" i="0" u="none" strike="noStrike" cap="none" normalizeH="0" baseline="0" dirty="0" smtClean="0">
                          <a:ln>
                            <a:noFill/>
                          </a:ln>
                          <a:solidFill>
                            <a:schemeClr val="tx1"/>
                          </a:solidFill>
                          <a:effectLst/>
                          <a:latin typeface="+mn-lt"/>
                          <a:cs typeface="Arial" charset="0"/>
                        </a:rPr>
                        <a:t>43.45%</a:t>
                      </a:r>
                      <a:endParaRPr kumimoji="0" lang="en-GB" sz="2400" b="0" i="0" u="none" strike="noStrike" cap="none" normalizeH="0" baseline="0" dirty="0" smtClean="0">
                        <a:ln>
                          <a:noFill/>
                        </a:ln>
                        <a:solidFill>
                          <a:schemeClr val="tx1"/>
                        </a:solidFill>
                        <a:effectLst/>
                        <a:latin typeface="+mn-lt"/>
                      </a:endParaRPr>
                    </a:p>
                  </a:txBody>
                  <a:tcPr anchor="b" horzOverflow="overflow">
                    <a:lnL>
                      <a:noFill/>
                    </a:lnL>
                    <a:lnR cap="flat">
                      <a:noFill/>
                    </a:lnR>
                    <a:lnT>
                      <a:noFill/>
                    </a:lnT>
                    <a:lnB cap="flat">
                      <a:noFill/>
                    </a:lnB>
                    <a:lnTlToBr>
                      <a:noFill/>
                    </a:lnTlToBr>
                    <a:lnBlToTr>
                      <a:noFill/>
                    </a:lnBlToTr>
                    <a:noFill/>
                  </a:tcPr>
                </a:tc>
              </a:tr>
            </a:tbl>
          </a:graphicData>
        </a:graphic>
      </p:graphicFrame>
      <p:graphicFrame>
        <p:nvGraphicFramePr>
          <p:cNvPr id="201943" name="Group 215"/>
          <p:cNvGraphicFramePr>
            <a:graphicFrameLocks noGrp="1"/>
          </p:cNvGraphicFramePr>
          <p:nvPr/>
        </p:nvGraphicFramePr>
        <p:xfrm>
          <a:off x="1601788" y="3284984"/>
          <a:ext cx="6096000" cy="2743200"/>
        </p:xfrm>
        <a:graphic>
          <a:graphicData uri="http://schemas.openxmlformats.org/drawingml/2006/table">
            <a:tbl>
              <a:tblPr/>
              <a:tblGrid>
                <a:gridCol w="1524000"/>
                <a:gridCol w="1524000"/>
                <a:gridCol w="1524000"/>
                <a:gridCol w="1524000"/>
              </a:tblGrid>
              <a:tr h="425450">
                <a:tc gridSpan="4">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dirty="0" smtClean="0">
                          <a:ln>
                            <a:noFill/>
                          </a:ln>
                          <a:solidFill>
                            <a:schemeClr val="tx1"/>
                          </a:solidFill>
                          <a:effectLst/>
                          <a:latin typeface="Calibri" pitchFamily="34" charset="0"/>
                        </a:rPr>
                        <a:t>Chromosome 6 (SNPs 693)</a:t>
                      </a:r>
                    </a:p>
                  </a:txBody>
                  <a:tcPr anchor="ctr" horzOverflow="overflow">
                    <a:lnL cap="flat">
                      <a:noFill/>
                    </a:lnL>
                    <a:lnR cap="flat">
                      <a:noFill/>
                    </a:lnR>
                    <a:lnT cap="flat">
                      <a:noFill/>
                    </a:lnT>
                    <a:lnB>
                      <a:noFill/>
                    </a:lnB>
                    <a:lnTlToBr>
                      <a:noFill/>
                    </a:lnTlToBr>
                    <a:lnBlToTr>
                      <a:noFill/>
                    </a:lnBlToTr>
                    <a:noFill/>
                  </a:tcPr>
                </a:tc>
                <a:tc hMerge="1">
                  <a:txBody>
                    <a:bodyPr/>
                    <a:lstStyle/>
                    <a:p>
                      <a:endParaRPr lang="en-GB"/>
                    </a:p>
                  </a:txBody>
                  <a:tcPr/>
                </a:tc>
                <a:tc hMerge="1">
                  <a:txBody>
                    <a:bodyPr/>
                    <a:lstStyle/>
                    <a:p>
                      <a:endParaRPr lang="en-GB"/>
                    </a:p>
                  </a:txBody>
                  <a:tcPr/>
                </a:tc>
                <a:tc hMerge="1">
                  <a:txBody>
                    <a:bodyPr/>
                    <a:lstStyle/>
                    <a:p>
                      <a:endParaRPr lang="en-GB"/>
                    </a:p>
                  </a:txBody>
                  <a:tcPr/>
                </a:tc>
              </a:tr>
              <a:tr h="4222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400" b="0" i="0" u="none" strike="noStrike" cap="none" normalizeH="0" baseline="0" smtClean="0">
                        <a:ln>
                          <a:noFill/>
                        </a:ln>
                        <a:solidFill>
                          <a:schemeClr val="tx1"/>
                        </a:solidFill>
                        <a:effectLst/>
                        <a:latin typeface="Calibri" pitchFamily="34" charset="0"/>
                      </a:endParaRPr>
                    </a:p>
                  </a:txBody>
                  <a:tcP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dirty="0" err="1" smtClean="0">
                          <a:ln>
                            <a:noFill/>
                          </a:ln>
                          <a:solidFill>
                            <a:schemeClr val="tx1"/>
                          </a:solidFill>
                          <a:effectLst/>
                          <a:latin typeface="Calibri" pitchFamily="34" charset="0"/>
                        </a:rPr>
                        <a:t>gDNA</a:t>
                      </a:r>
                      <a:endParaRPr kumimoji="0" lang="en-GB" sz="2400" b="0" i="0" u="none" strike="noStrike" cap="none" normalizeH="0" baseline="0" dirty="0" smtClean="0">
                        <a:ln>
                          <a:noFill/>
                        </a:ln>
                        <a:solidFill>
                          <a:schemeClr val="tx1"/>
                        </a:solidFill>
                        <a:effectLst/>
                        <a:latin typeface="Calibri" pitchFamily="34" charset="0"/>
                      </a:endParaRP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1 cell</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5 cells</a:t>
                      </a:r>
                    </a:p>
                  </a:txBody>
                  <a:tcPr horzOverflow="overflow">
                    <a:lnL>
                      <a:noFill/>
                    </a:lnL>
                    <a:lnR cap="flat">
                      <a:noFill/>
                    </a:lnR>
                    <a:lnT>
                      <a:noFill/>
                    </a:lnT>
                    <a:lnB>
                      <a:noFill/>
                    </a:lnB>
                    <a:lnTlToBr>
                      <a:noFill/>
                    </a:lnTlToBr>
                    <a:lnBlToTr>
                      <a:noFill/>
                    </a:lnBlToTr>
                    <a:noFill/>
                  </a:tcPr>
                </a:tc>
              </a:tr>
              <a:tr h="4254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AA</a:t>
                      </a:r>
                    </a:p>
                  </a:txBody>
                  <a:tcP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216 (31)</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181 (26)</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232 (33)</a:t>
                      </a:r>
                    </a:p>
                  </a:txBody>
                  <a:tcPr horzOverflow="overflow">
                    <a:lnL>
                      <a:noFill/>
                    </a:lnL>
                    <a:lnR cap="flat">
                      <a:noFill/>
                    </a:lnR>
                    <a:lnT>
                      <a:noFill/>
                    </a:lnT>
                    <a:lnB>
                      <a:noFill/>
                    </a:lnB>
                    <a:lnTlToBr>
                      <a:noFill/>
                    </a:lnTlToBr>
                    <a:lnBlToTr>
                      <a:noFill/>
                    </a:lnBlToTr>
                    <a:noFill/>
                  </a:tcPr>
                </a:tc>
              </a:tr>
              <a:tr h="4254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AB</a:t>
                      </a:r>
                    </a:p>
                  </a:txBody>
                  <a:tcP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dirty="0" smtClean="0">
                          <a:ln>
                            <a:noFill/>
                          </a:ln>
                          <a:solidFill>
                            <a:schemeClr val="tx1"/>
                          </a:solidFill>
                          <a:effectLst/>
                          <a:latin typeface="Calibri" pitchFamily="34" charset="0"/>
                        </a:rPr>
                        <a:t>215 (31)</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119 (17)</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dirty="0" smtClean="0">
                          <a:ln>
                            <a:noFill/>
                          </a:ln>
                          <a:solidFill>
                            <a:schemeClr val="tx1"/>
                          </a:solidFill>
                          <a:effectLst/>
                          <a:latin typeface="Calibri" pitchFamily="34" charset="0"/>
                        </a:rPr>
                        <a:t>88 (13)</a:t>
                      </a:r>
                    </a:p>
                  </a:txBody>
                  <a:tcPr horzOverflow="overflow">
                    <a:lnL>
                      <a:noFill/>
                    </a:lnL>
                    <a:lnR cap="flat">
                      <a:noFill/>
                    </a:lnR>
                    <a:lnT>
                      <a:noFill/>
                    </a:lnT>
                    <a:lnB>
                      <a:noFill/>
                    </a:lnB>
                    <a:lnTlToBr>
                      <a:noFill/>
                    </a:lnTlToBr>
                    <a:lnBlToTr>
                      <a:noFill/>
                    </a:lnBlToTr>
                    <a:noFill/>
                  </a:tcPr>
                </a:tc>
              </a:tr>
              <a:tr h="4222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BB</a:t>
                      </a:r>
                    </a:p>
                  </a:txBody>
                  <a:tcP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243 (35)</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67 (10)</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276 (40)</a:t>
                      </a:r>
                    </a:p>
                  </a:txBody>
                  <a:tcPr horzOverflow="overflow">
                    <a:lnL>
                      <a:noFill/>
                    </a:lnL>
                    <a:lnR cap="flat">
                      <a:noFill/>
                    </a:lnR>
                    <a:lnT>
                      <a:noFill/>
                    </a:lnT>
                    <a:lnB>
                      <a:noFill/>
                    </a:lnB>
                    <a:lnTlToBr>
                      <a:noFill/>
                    </a:lnTlToBr>
                    <a:lnBlToTr>
                      <a:noFill/>
                    </a:lnBlToTr>
                    <a:noFill/>
                  </a:tcPr>
                </a:tc>
              </a:tr>
              <a:tr h="4254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No call</a:t>
                      </a:r>
                    </a:p>
                  </a:txBody>
                  <a:tcPr horzOverflow="overflow">
                    <a:lnL cap="flat">
                      <a:noFill/>
                    </a:lnL>
                    <a:lnR>
                      <a:noFill/>
                    </a:lnR>
                    <a:ln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dirty="0" smtClean="0">
                          <a:ln>
                            <a:noFill/>
                          </a:ln>
                          <a:solidFill>
                            <a:schemeClr val="tx1"/>
                          </a:solidFill>
                          <a:effectLst/>
                          <a:latin typeface="Calibri" pitchFamily="34" charset="0"/>
                        </a:rPr>
                        <a:t>19 (3)</a:t>
                      </a:r>
                    </a:p>
                  </a:txBody>
                  <a:tcPr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smtClean="0">
                          <a:ln>
                            <a:noFill/>
                          </a:ln>
                          <a:solidFill>
                            <a:schemeClr val="tx1"/>
                          </a:solidFill>
                          <a:effectLst/>
                          <a:latin typeface="Calibri" pitchFamily="34" charset="0"/>
                        </a:rPr>
                        <a:t>326 (47)</a:t>
                      </a:r>
                    </a:p>
                  </a:txBody>
                  <a:tcPr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2400" b="0" i="0" u="none" strike="noStrike" cap="none" normalizeH="0" baseline="0" dirty="0" smtClean="0">
                          <a:ln>
                            <a:noFill/>
                          </a:ln>
                          <a:solidFill>
                            <a:schemeClr val="tx1"/>
                          </a:solidFill>
                          <a:effectLst/>
                          <a:latin typeface="Calibri" pitchFamily="34" charset="0"/>
                        </a:rPr>
                        <a:t>97 (14)</a:t>
                      </a:r>
                    </a:p>
                  </a:txBody>
                  <a:tcPr horzOverflow="overflow">
                    <a:lnL>
                      <a:noFill/>
                    </a:lnL>
                    <a:lnR cap="flat">
                      <a:noFill/>
                    </a:lnR>
                    <a:lnT>
                      <a:noFill/>
                    </a:lnT>
                    <a:lnB cap="flat">
                      <a:noFill/>
                    </a:lnB>
                    <a:lnTlToBr>
                      <a:noFill/>
                    </a:lnTlToBr>
                    <a:lnBlToTr>
                      <a:noFill/>
                    </a:lnBlToTr>
                    <a:noFill/>
                  </a:tcPr>
                </a:tc>
              </a:tr>
            </a:tbl>
          </a:graphicData>
        </a:graphic>
      </p:graphicFrame>
      <p:sp>
        <p:nvSpPr>
          <p:cNvPr id="5" name="TextBox 4"/>
          <p:cNvSpPr txBox="1"/>
          <p:nvPr/>
        </p:nvSpPr>
        <p:spPr>
          <a:xfrm>
            <a:off x="7157567" y="614858"/>
            <a:ext cx="1120820" cy="646331"/>
          </a:xfrm>
          <a:prstGeom prst="rect">
            <a:avLst/>
          </a:prstGeom>
          <a:noFill/>
        </p:spPr>
        <p:txBody>
          <a:bodyPr wrap="none" rtlCol="0">
            <a:spAutoFit/>
          </a:bodyPr>
          <a:lstStyle/>
          <a:p>
            <a:r>
              <a:rPr lang="en-GB" sz="3600" dirty="0" smtClean="0">
                <a:solidFill>
                  <a:schemeClr val="bg1"/>
                </a:solidFill>
                <a:latin typeface="Calibri" pitchFamily="34" charset="0"/>
                <a:ea typeface="Arial Unicode MS" pitchFamily="34" charset="-128"/>
                <a:cs typeface="Calibri" pitchFamily="34" charset="0"/>
              </a:rPr>
              <a:t>2004</a:t>
            </a:r>
            <a:endParaRPr lang="en-GB" sz="3600" dirty="0">
              <a:solidFill>
                <a:schemeClr val="bg1"/>
              </a:solidFill>
              <a:latin typeface="Calibri" pitchFamily="34" charset="0"/>
              <a:ea typeface="Arial Unicode MS" pitchFamily="34" charset="-128"/>
              <a:cs typeface="Calibri" pitchFamily="34" charset="0"/>
            </a:endParaRPr>
          </a:p>
        </p:txBody>
      </p:sp>
      <p:sp>
        <p:nvSpPr>
          <p:cNvPr id="6" name="TextBox 5"/>
          <p:cNvSpPr txBox="1"/>
          <p:nvPr/>
        </p:nvSpPr>
        <p:spPr>
          <a:xfrm>
            <a:off x="4067944" y="6237312"/>
            <a:ext cx="4832157" cy="400110"/>
          </a:xfrm>
          <a:prstGeom prst="rect">
            <a:avLst/>
          </a:prstGeom>
          <a:noFill/>
        </p:spPr>
        <p:txBody>
          <a:bodyPr wrap="none" rtlCol="0">
            <a:spAutoFit/>
          </a:bodyPr>
          <a:lstStyle/>
          <a:p>
            <a:r>
              <a:rPr lang="en-GB" sz="2000" dirty="0" err="1" smtClean="0">
                <a:latin typeface="Calibri" pitchFamily="34" charset="0"/>
                <a:ea typeface="Arial Unicode MS" pitchFamily="34" charset="-128"/>
                <a:cs typeface="Calibri" pitchFamily="34" charset="0"/>
              </a:rPr>
              <a:t>Handyside</a:t>
            </a:r>
            <a:r>
              <a:rPr lang="en-GB" sz="2000" dirty="0" smtClean="0">
                <a:latin typeface="Calibri" pitchFamily="34" charset="0"/>
                <a:ea typeface="Arial Unicode MS" pitchFamily="34" charset="-128"/>
                <a:cs typeface="Calibri" pitchFamily="34" charset="0"/>
              </a:rPr>
              <a:t> and Robinson (2004) unpublished</a:t>
            </a:r>
            <a:endParaRPr lang="en-GB" sz="2000" dirty="0">
              <a:latin typeface="Calibri" pitchFamily="34" charset="0"/>
              <a:ea typeface="Arial Unicode MS" pitchFamily="34" charset="-128"/>
              <a:cs typeface="Calibri" pitchFamily="34" charset="0"/>
            </a:endParaRPr>
          </a:p>
        </p:txBody>
      </p:sp>
    </p:spTree>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p:cNvPicPr>
            <a:picLocks noChangeAspect="1" noChangeArrowheads="1"/>
          </p:cNvPicPr>
          <p:nvPr/>
        </p:nvPicPr>
        <p:blipFill>
          <a:blip r:embed="rId3" cstate="print"/>
          <a:srcRect/>
          <a:stretch>
            <a:fillRect/>
          </a:stretch>
        </p:blipFill>
        <p:spPr bwMode="auto">
          <a:xfrm>
            <a:off x="395536" y="260648"/>
            <a:ext cx="7324725" cy="2554288"/>
          </a:xfrm>
          <a:prstGeom prst="rect">
            <a:avLst/>
          </a:prstGeom>
          <a:noFill/>
          <a:ln w="9525">
            <a:noFill/>
            <a:miter lim="800000"/>
            <a:headEnd/>
            <a:tailEnd/>
          </a:ln>
        </p:spPr>
      </p:pic>
      <p:sp>
        <p:nvSpPr>
          <p:cNvPr id="3" name="TextBox 2"/>
          <p:cNvSpPr txBox="1"/>
          <p:nvPr/>
        </p:nvSpPr>
        <p:spPr>
          <a:xfrm>
            <a:off x="2694080" y="5745163"/>
            <a:ext cx="6180138" cy="461962"/>
          </a:xfrm>
          <a:prstGeom prst="rect">
            <a:avLst/>
          </a:prstGeom>
          <a:noFill/>
        </p:spPr>
        <p:txBody>
          <a:bodyPr>
            <a:spAutoFit/>
          </a:bodyPr>
          <a:lstStyle/>
          <a:p>
            <a:pPr>
              <a:defRPr/>
            </a:pPr>
            <a:r>
              <a:rPr lang="en-GB" sz="2400" dirty="0" err="1">
                <a:solidFill>
                  <a:schemeClr val="tx1">
                    <a:lumMod val="75000"/>
                  </a:schemeClr>
                </a:solidFill>
                <a:latin typeface="Calibri" pitchFamily="34" charset="0"/>
                <a:cs typeface="Calibri" pitchFamily="34" charset="0"/>
              </a:rPr>
              <a:t>Handyside</a:t>
            </a:r>
            <a:r>
              <a:rPr lang="en-GB" sz="2400" dirty="0">
                <a:solidFill>
                  <a:schemeClr val="tx1">
                    <a:lumMod val="75000"/>
                  </a:schemeClr>
                </a:solidFill>
                <a:latin typeface="Calibri" pitchFamily="34" charset="0"/>
                <a:cs typeface="Calibri" pitchFamily="34" charset="0"/>
              </a:rPr>
              <a:t> et al (2010) J Med Genet 47, 651-658</a:t>
            </a:r>
          </a:p>
        </p:txBody>
      </p:sp>
      <p:pic>
        <p:nvPicPr>
          <p:cNvPr id="4" name="Picture 3"/>
          <p:cNvPicPr>
            <a:picLocks noChangeAspect="1" noChangeArrowheads="1"/>
          </p:cNvPicPr>
          <p:nvPr/>
        </p:nvPicPr>
        <p:blipFill>
          <a:blip r:embed="rId4" cstate="print"/>
          <a:srcRect/>
          <a:stretch>
            <a:fillRect/>
          </a:stretch>
        </p:blipFill>
        <p:spPr bwMode="auto">
          <a:xfrm>
            <a:off x="1475656" y="2276872"/>
            <a:ext cx="7257525" cy="3211971"/>
          </a:xfrm>
          <a:prstGeom prst="roundRect">
            <a:avLst>
              <a:gd name="adj" fmla="val 7612"/>
            </a:avLst>
          </a:prstGeom>
          <a:noFill/>
          <a:ln w="38100" cmpd="sng">
            <a:solidFill>
              <a:schemeClr val="bg1">
                <a:lumMod val="75000"/>
              </a:schemeClr>
            </a:solidFill>
            <a:miter lim="800000"/>
            <a:headEnd/>
            <a:tailEnd/>
          </a:ln>
          <a:effectLst/>
        </p:spPr>
      </p:pic>
      <p:sp>
        <p:nvSpPr>
          <p:cNvPr id="6" name="Text Placeholder 3"/>
          <p:cNvSpPr txBox="1">
            <a:spLocks/>
          </p:cNvSpPr>
          <p:nvPr/>
        </p:nvSpPr>
        <p:spPr bwMode="auto">
          <a:xfrm>
            <a:off x="2694080" y="6237312"/>
            <a:ext cx="6449920" cy="433889"/>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marL="0" indent="0" algn="l" rtl="0" eaLnBrk="1" fontAlgn="base" hangingPunct="1">
              <a:spcBef>
                <a:spcPct val="50000"/>
              </a:spcBef>
              <a:spcAft>
                <a:spcPct val="0"/>
              </a:spcAft>
              <a:buClr>
                <a:srgbClr val="F89D21"/>
              </a:buClr>
              <a:buSzPct val="60000"/>
              <a:buFont typeface="Arial"/>
              <a:buNone/>
              <a:defRPr sz="1600">
                <a:solidFill>
                  <a:schemeClr val="tx1"/>
                </a:solidFill>
                <a:latin typeface="Arial"/>
                <a:ea typeface="+mn-ea"/>
                <a:cs typeface="Arial"/>
              </a:defRPr>
            </a:lvl1pPr>
            <a:lvl2pPr marL="514350" indent="-234950" algn="l" rtl="0" eaLnBrk="1" fontAlgn="base" hangingPunct="1">
              <a:spcBef>
                <a:spcPct val="20000"/>
              </a:spcBef>
              <a:spcAft>
                <a:spcPct val="0"/>
              </a:spcAft>
              <a:buClr>
                <a:schemeClr val="tx1"/>
              </a:buClr>
              <a:buFont typeface="Arial" charset="0"/>
              <a:buChar char="–"/>
              <a:defRPr sz="1800">
                <a:solidFill>
                  <a:schemeClr val="tx1"/>
                </a:solidFill>
                <a:latin typeface="Arial"/>
                <a:cs typeface="Arial"/>
              </a:defRPr>
            </a:lvl2pPr>
            <a:lvl3pPr marL="1149350" indent="-234950" algn="l" rtl="0" eaLnBrk="1" fontAlgn="base" hangingPunct="1">
              <a:spcBef>
                <a:spcPct val="20000"/>
              </a:spcBef>
              <a:spcAft>
                <a:spcPct val="0"/>
              </a:spcAft>
              <a:buClr>
                <a:schemeClr val="tx1"/>
              </a:buClr>
              <a:buSzPct val="80000"/>
              <a:buFont typeface="Wingdings" pitchFamily="2" charset="2"/>
              <a:buChar char="§"/>
              <a:defRPr sz="1600">
                <a:solidFill>
                  <a:schemeClr val="tx1"/>
                </a:solidFill>
                <a:latin typeface="Arial"/>
                <a:cs typeface="Arial"/>
              </a:defRPr>
            </a:lvl3pPr>
            <a:lvl4pPr marL="1606550" indent="-234950" algn="l" rtl="0" eaLnBrk="1" fontAlgn="base" hangingPunct="1">
              <a:spcBef>
                <a:spcPct val="20000"/>
              </a:spcBef>
              <a:spcAft>
                <a:spcPct val="0"/>
              </a:spcAft>
              <a:buClr>
                <a:schemeClr val="tx1"/>
              </a:buClr>
              <a:buSzPct val="80000"/>
              <a:buFont typeface="Arial" charset="0"/>
              <a:buChar char="–"/>
              <a:defRPr sz="1600">
                <a:solidFill>
                  <a:schemeClr val="tx1"/>
                </a:solidFill>
                <a:latin typeface="Arial"/>
                <a:cs typeface="Arial"/>
              </a:defRPr>
            </a:lvl4pPr>
            <a:lvl5pPr marL="2063750" indent="-234950" algn="l" rtl="0" eaLnBrk="1" fontAlgn="base" hangingPunct="1">
              <a:spcBef>
                <a:spcPct val="20000"/>
              </a:spcBef>
              <a:spcAft>
                <a:spcPct val="0"/>
              </a:spcAft>
              <a:buClr>
                <a:srgbClr val="535353"/>
              </a:buClr>
              <a:buFont typeface="Arial" charset="0"/>
              <a:buChar char="-"/>
              <a:defRPr sz="1600">
                <a:solidFill>
                  <a:schemeClr val="tx1"/>
                </a:solidFill>
                <a:latin typeface="Arial"/>
                <a:cs typeface="Arial"/>
              </a:defRPr>
            </a:lvl5pPr>
            <a:lvl6pPr marL="25209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6pPr>
            <a:lvl7pPr marL="29781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7pPr>
            <a:lvl8pPr marL="34353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8pPr>
            <a:lvl9pPr marL="3892550" indent="-234950" algn="l" rtl="0" eaLnBrk="1" fontAlgn="base" hangingPunct="1">
              <a:spcBef>
                <a:spcPct val="20000"/>
              </a:spcBef>
              <a:spcAft>
                <a:spcPct val="0"/>
              </a:spcAft>
              <a:buClr>
                <a:srgbClr val="535353"/>
              </a:buClr>
              <a:buFont typeface="Arial" charset="0"/>
              <a:buChar char="-"/>
              <a:defRPr sz="1200">
                <a:solidFill>
                  <a:schemeClr val="tx1"/>
                </a:solidFill>
                <a:latin typeface="+mn-lt"/>
              </a:defRPr>
            </a:lvl9pPr>
          </a:lstStyle>
          <a:p>
            <a:r>
              <a:rPr lang="it-IT" sz="2400" kern="0" dirty="0">
                <a:solidFill>
                  <a:srgbClr val="1A1818"/>
                </a:solidFill>
                <a:latin typeface="Calibri" pitchFamily="34" charset="0"/>
              </a:rPr>
              <a:t>Natesan et </a:t>
            </a:r>
            <a:r>
              <a:rPr lang="it-IT" sz="2400" kern="0" dirty="0" smtClean="0">
                <a:solidFill>
                  <a:srgbClr val="1A1818"/>
                </a:solidFill>
                <a:latin typeface="Calibri" pitchFamily="34" charset="0"/>
              </a:rPr>
              <a:t>al. </a:t>
            </a:r>
            <a:r>
              <a:rPr lang="it-IT" sz="2400" kern="0" dirty="0">
                <a:solidFill>
                  <a:srgbClr val="1A1818"/>
                </a:solidFill>
                <a:latin typeface="Calibri" pitchFamily="34" charset="0"/>
              </a:rPr>
              <a:t>(2014) Genetics in Medicine </a:t>
            </a:r>
            <a:r>
              <a:rPr lang="it-IT" sz="2400" kern="0" dirty="0" smtClean="0">
                <a:solidFill>
                  <a:srgbClr val="1A1818"/>
                </a:solidFill>
                <a:latin typeface="Calibri" pitchFamily="34" charset="0"/>
              </a:rPr>
              <a:t>16, 838</a:t>
            </a:r>
            <a:endParaRPr lang="it-IT" sz="2400" kern="0" dirty="0">
              <a:solidFill>
                <a:srgbClr val="1A1818"/>
              </a:solidFill>
              <a:latin typeface="Calibri" pitchFamily="34" charset="0"/>
            </a:endParaRPr>
          </a:p>
        </p:txBody>
      </p:sp>
    </p:spTree>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xmlns="" val="3440683950"/>
              </p:ext>
            </p:extLst>
          </p:nvPr>
        </p:nvGraphicFramePr>
        <p:xfrm>
          <a:off x="1511660" y="1270189"/>
          <a:ext cx="6120680" cy="4561914"/>
        </p:xfrm>
        <a:graphic>
          <a:graphicData uri="http://schemas.openxmlformats.org/drawingml/2006/table">
            <a:tbl>
              <a:tblPr firstRow="1" firstCol="1" bandRow="1"/>
              <a:tblGrid>
                <a:gridCol w="2592288"/>
                <a:gridCol w="1008112"/>
                <a:gridCol w="1008112"/>
                <a:gridCol w="1512168"/>
              </a:tblGrid>
              <a:tr h="384122">
                <a:tc>
                  <a:txBody>
                    <a:bodyPr/>
                    <a:lstStyle/>
                    <a:p>
                      <a:pPr algn="ctr">
                        <a:lnSpc>
                          <a:spcPct val="115000"/>
                        </a:lnSpc>
                        <a:spcBef>
                          <a:spcPts val="400"/>
                        </a:spcBef>
                        <a:spcAft>
                          <a:spcPts val="400"/>
                        </a:spcAft>
                      </a:pPr>
                      <a:r>
                        <a:rPr lang="en-GB" sz="1600" b="1" dirty="0">
                          <a:solidFill>
                            <a:srgbClr val="FFFFFF"/>
                          </a:solidFill>
                          <a:effectLst/>
                          <a:latin typeface="Arial"/>
                          <a:ea typeface="Calibri"/>
                          <a:cs typeface="Times New Roman"/>
                        </a:rPr>
                        <a:t>Informative Parent</a:t>
                      </a:r>
                      <a:endParaRPr lang="en-GB" sz="1600" dirty="0">
                        <a:effectLst/>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4F81BD"/>
                    </a:solidFill>
                  </a:tcPr>
                </a:tc>
                <a:tc>
                  <a:txBody>
                    <a:bodyPr/>
                    <a:lstStyle/>
                    <a:p>
                      <a:pPr algn="ctr">
                        <a:lnSpc>
                          <a:spcPct val="115000"/>
                        </a:lnSpc>
                        <a:spcBef>
                          <a:spcPts val="400"/>
                        </a:spcBef>
                        <a:spcAft>
                          <a:spcPts val="400"/>
                        </a:spcAft>
                      </a:pPr>
                      <a:r>
                        <a:rPr lang="en-GB" sz="1600" b="1">
                          <a:solidFill>
                            <a:srgbClr val="FFFFFF"/>
                          </a:solidFill>
                          <a:effectLst/>
                          <a:latin typeface="Arial"/>
                          <a:ea typeface="Calibri"/>
                          <a:cs typeface="Times New Roman"/>
                        </a:rPr>
                        <a:t>Father</a:t>
                      </a:r>
                      <a:endParaRPr lang="en-GB" sz="160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4F81BD"/>
                    </a:solidFill>
                  </a:tcPr>
                </a:tc>
                <a:tc>
                  <a:txBody>
                    <a:bodyPr/>
                    <a:lstStyle/>
                    <a:p>
                      <a:pPr algn="ctr">
                        <a:lnSpc>
                          <a:spcPct val="115000"/>
                        </a:lnSpc>
                        <a:spcBef>
                          <a:spcPts val="400"/>
                        </a:spcBef>
                        <a:spcAft>
                          <a:spcPts val="400"/>
                        </a:spcAft>
                      </a:pPr>
                      <a:r>
                        <a:rPr lang="en-GB" sz="1600" b="1">
                          <a:solidFill>
                            <a:srgbClr val="FFFFFF"/>
                          </a:solidFill>
                          <a:effectLst/>
                          <a:latin typeface="Arial"/>
                          <a:ea typeface="Calibri"/>
                          <a:cs typeface="Times New Roman"/>
                        </a:rPr>
                        <a:t>Mother</a:t>
                      </a:r>
                      <a:endParaRPr lang="en-GB" sz="160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4F81BD"/>
                    </a:solidFill>
                  </a:tcPr>
                </a:tc>
                <a:tc>
                  <a:txBody>
                    <a:bodyPr/>
                    <a:lstStyle/>
                    <a:p>
                      <a:pPr algn="ctr">
                        <a:lnSpc>
                          <a:spcPct val="115000"/>
                        </a:lnSpc>
                        <a:spcBef>
                          <a:spcPts val="400"/>
                        </a:spcBef>
                        <a:spcAft>
                          <a:spcPts val="400"/>
                        </a:spcAft>
                      </a:pPr>
                      <a:r>
                        <a:rPr lang="en-GB" sz="1600" b="1">
                          <a:solidFill>
                            <a:srgbClr val="FFFFFF"/>
                          </a:solidFill>
                          <a:effectLst/>
                          <a:latin typeface="Arial"/>
                          <a:ea typeface="Calibri"/>
                          <a:cs typeface="Times New Roman"/>
                        </a:rPr>
                        <a:t>Embryo</a:t>
                      </a:r>
                      <a:endParaRPr lang="en-GB" sz="1600">
                        <a:effectLst/>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4F81BD"/>
                    </a:solidFill>
                  </a:tcPr>
                </a:tc>
              </a:tr>
              <a:tr h="798862">
                <a:tc rowSpan="2">
                  <a:txBody>
                    <a:bodyPr/>
                    <a:lstStyle/>
                    <a:p>
                      <a:pPr algn="ctr">
                        <a:lnSpc>
                          <a:spcPct val="115000"/>
                        </a:lnSpc>
                        <a:spcBef>
                          <a:spcPts val="400"/>
                        </a:spcBef>
                        <a:spcAft>
                          <a:spcPts val="400"/>
                        </a:spcAft>
                      </a:pPr>
                      <a:r>
                        <a:rPr lang="en-GB" sz="1600" b="1" dirty="0">
                          <a:effectLst/>
                          <a:latin typeface="Arial"/>
                          <a:ea typeface="Calibri"/>
                          <a:cs typeface="Times New Roman"/>
                        </a:rPr>
                        <a:t>Informative SNPs for Father</a:t>
                      </a:r>
                      <a:endParaRPr lang="en-GB" sz="1600" dirty="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400"/>
                        </a:spcBef>
                        <a:spcAft>
                          <a:spcPts val="400"/>
                        </a:spcAft>
                      </a:pPr>
                      <a:r>
                        <a:rPr lang="en-GB" sz="1600" dirty="0">
                          <a:effectLst/>
                          <a:latin typeface="Arial"/>
                          <a:ea typeface="Calibri"/>
                          <a:cs typeface="Times New Roman"/>
                        </a:rPr>
                        <a:t>A</a:t>
                      </a:r>
                      <a:r>
                        <a:rPr lang="en-GB" sz="1600" b="1" dirty="0">
                          <a:solidFill>
                            <a:srgbClr val="FF0000"/>
                          </a:solidFill>
                          <a:effectLst/>
                          <a:latin typeface="Arial"/>
                          <a:ea typeface="Calibri"/>
                          <a:cs typeface="Times New Roman"/>
                        </a:rPr>
                        <a:t>B</a:t>
                      </a:r>
                      <a:endParaRPr lang="en-GB" sz="1600" dirty="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400"/>
                        </a:spcBef>
                        <a:spcAft>
                          <a:spcPts val="400"/>
                        </a:spcAft>
                      </a:pPr>
                      <a:r>
                        <a:rPr lang="en-GB" sz="1600">
                          <a:effectLst/>
                          <a:latin typeface="Arial"/>
                          <a:ea typeface="Calibri"/>
                          <a:cs typeface="Times New Roman"/>
                        </a:rPr>
                        <a:t>AA</a:t>
                      </a:r>
                      <a:endParaRPr lang="en-GB" sz="160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Bef>
                          <a:spcPts val="400"/>
                        </a:spcBef>
                        <a:spcAft>
                          <a:spcPts val="400"/>
                        </a:spcAft>
                      </a:pPr>
                      <a:r>
                        <a:rPr lang="en-GB" sz="1600">
                          <a:effectLst/>
                          <a:latin typeface="Arial"/>
                          <a:ea typeface="Calibri"/>
                          <a:cs typeface="Times New Roman"/>
                        </a:rPr>
                        <a:t>A</a:t>
                      </a:r>
                      <a:r>
                        <a:rPr lang="en-GB" sz="1600">
                          <a:solidFill>
                            <a:srgbClr val="FF0000"/>
                          </a:solidFill>
                          <a:effectLst/>
                          <a:latin typeface="Arial"/>
                          <a:ea typeface="Calibri"/>
                          <a:cs typeface="Times New Roman"/>
                        </a:rPr>
                        <a:t>B</a:t>
                      </a:r>
                      <a:r>
                        <a:rPr lang="en-GB" sz="1600">
                          <a:effectLst/>
                          <a:latin typeface="Arial"/>
                          <a:ea typeface="Calibri"/>
                          <a:cs typeface="Times New Roman"/>
                        </a:rPr>
                        <a:t> = Key </a:t>
                      </a:r>
                      <a:endParaRPr lang="en-GB" sz="1600">
                        <a:effectLst/>
                        <a:latin typeface="Calibri"/>
                        <a:ea typeface="Calibri"/>
                        <a:cs typeface="Times New Roman"/>
                      </a:endParaRPr>
                    </a:p>
                    <a:p>
                      <a:pPr>
                        <a:lnSpc>
                          <a:spcPct val="115000"/>
                        </a:lnSpc>
                        <a:spcBef>
                          <a:spcPts val="400"/>
                        </a:spcBef>
                        <a:spcAft>
                          <a:spcPts val="400"/>
                        </a:spcAft>
                      </a:pPr>
                      <a:r>
                        <a:rPr lang="en-GB" sz="1600">
                          <a:effectLst/>
                          <a:latin typeface="Arial"/>
                          <a:ea typeface="Calibri"/>
                          <a:cs typeface="Times New Roman"/>
                        </a:rPr>
                        <a:t>B</a:t>
                      </a:r>
                      <a:r>
                        <a:rPr lang="en-GB" sz="1600">
                          <a:solidFill>
                            <a:srgbClr val="FF0000"/>
                          </a:solidFill>
                          <a:effectLst/>
                          <a:latin typeface="Arial"/>
                          <a:ea typeface="Calibri"/>
                          <a:cs typeface="Times New Roman"/>
                        </a:rPr>
                        <a:t>B</a:t>
                      </a:r>
                      <a:r>
                        <a:rPr lang="en-GB" sz="1600">
                          <a:effectLst/>
                          <a:latin typeface="Arial"/>
                          <a:ea typeface="Calibri"/>
                          <a:cs typeface="Times New Roman"/>
                        </a:rPr>
                        <a:t> = Key </a:t>
                      </a:r>
                      <a:endParaRPr lang="en-GB" sz="1600">
                        <a:effectLst/>
                        <a:latin typeface="Calibri"/>
                        <a:ea typeface="Calibri"/>
                        <a:cs typeface="Times New Roman"/>
                      </a:endParaRPr>
                    </a:p>
                    <a:p>
                      <a:pPr>
                        <a:lnSpc>
                          <a:spcPct val="115000"/>
                        </a:lnSpc>
                        <a:spcBef>
                          <a:spcPts val="400"/>
                        </a:spcBef>
                        <a:spcAft>
                          <a:spcPts val="400"/>
                        </a:spcAft>
                      </a:pPr>
                      <a:r>
                        <a:rPr lang="en-GB" sz="1600">
                          <a:effectLst/>
                          <a:latin typeface="Arial"/>
                          <a:ea typeface="Calibri"/>
                          <a:cs typeface="Times New Roman"/>
                        </a:rPr>
                        <a:t>AA = Non-Key</a:t>
                      </a:r>
                      <a:endParaRPr lang="en-GB" sz="1600">
                        <a:effectLst/>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98862">
                <a:tc vMerge="1">
                  <a:txBody>
                    <a:bodyPr/>
                    <a:lstStyle/>
                    <a:p>
                      <a:endParaRPr lang="en-GB"/>
                    </a:p>
                  </a:txBody>
                  <a:tcPr/>
                </a:tc>
                <a:tc>
                  <a:txBody>
                    <a:bodyPr/>
                    <a:lstStyle/>
                    <a:p>
                      <a:pPr algn="ctr">
                        <a:lnSpc>
                          <a:spcPct val="115000"/>
                        </a:lnSpc>
                        <a:spcBef>
                          <a:spcPts val="400"/>
                        </a:spcBef>
                        <a:spcAft>
                          <a:spcPts val="400"/>
                        </a:spcAft>
                      </a:pPr>
                      <a:r>
                        <a:rPr lang="en-GB" sz="1600" b="1">
                          <a:solidFill>
                            <a:srgbClr val="FF0000"/>
                          </a:solidFill>
                          <a:effectLst/>
                          <a:latin typeface="Arial"/>
                          <a:ea typeface="Calibri"/>
                          <a:cs typeface="Times New Roman"/>
                        </a:rPr>
                        <a:t>A</a:t>
                      </a:r>
                      <a:r>
                        <a:rPr lang="en-GB" sz="1600">
                          <a:effectLst/>
                          <a:latin typeface="Arial"/>
                          <a:ea typeface="Calibri"/>
                          <a:cs typeface="Times New Roman"/>
                        </a:rPr>
                        <a:t>B</a:t>
                      </a:r>
                      <a:endParaRPr lang="en-GB" sz="160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400"/>
                        </a:spcBef>
                        <a:spcAft>
                          <a:spcPts val="400"/>
                        </a:spcAft>
                      </a:pPr>
                      <a:r>
                        <a:rPr lang="en-GB" sz="1600" dirty="0">
                          <a:effectLst/>
                          <a:latin typeface="Arial"/>
                          <a:ea typeface="Calibri"/>
                          <a:cs typeface="Times New Roman"/>
                        </a:rPr>
                        <a:t>BB</a:t>
                      </a:r>
                      <a:endParaRPr lang="en-GB" sz="1600" dirty="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Bef>
                          <a:spcPts val="400"/>
                        </a:spcBef>
                        <a:spcAft>
                          <a:spcPts val="400"/>
                        </a:spcAft>
                      </a:pPr>
                      <a:r>
                        <a:rPr lang="en-GB" sz="1600" dirty="0">
                          <a:solidFill>
                            <a:srgbClr val="FF0000"/>
                          </a:solidFill>
                          <a:effectLst/>
                          <a:latin typeface="Arial"/>
                          <a:ea typeface="Calibri"/>
                          <a:cs typeface="Times New Roman"/>
                        </a:rPr>
                        <a:t>A</a:t>
                      </a:r>
                      <a:r>
                        <a:rPr lang="en-GB" sz="1600" dirty="0">
                          <a:effectLst/>
                          <a:latin typeface="Arial"/>
                          <a:ea typeface="Calibri"/>
                          <a:cs typeface="Times New Roman"/>
                        </a:rPr>
                        <a:t>B = Key</a:t>
                      </a:r>
                      <a:endParaRPr lang="en-GB" sz="1600" dirty="0">
                        <a:effectLst/>
                        <a:latin typeface="Calibri"/>
                        <a:ea typeface="Calibri"/>
                        <a:cs typeface="Times New Roman"/>
                      </a:endParaRPr>
                    </a:p>
                    <a:p>
                      <a:pPr>
                        <a:lnSpc>
                          <a:spcPct val="115000"/>
                        </a:lnSpc>
                        <a:spcBef>
                          <a:spcPts val="400"/>
                        </a:spcBef>
                        <a:spcAft>
                          <a:spcPts val="400"/>
                        </a:spcAft>
                      </a:pPr>
                      <a:r>
                        <a:rPr lang="en-GB" sz="1600" dirty="0">
                          <a:solidFill>
                            <a:srgbClr val="FF0000"/>
                          </a:solidFill>
                          <a:effectLst/>
                          <a:latin typeface="Arial"/>
                          <a:ea typeface="Calibri"/>
                          <a:cs typeface="Times New Roman"/>
                        </a:rPr>
                        <a:t>A</a:t>
                      </a:r>
                      <a:r>
                        <a:rPr lang="en-GB" sz="1600" dirty="0">
                          <a:effectLst/>
                          <a:latin typeface="Arial"/>
                          <a:ea typeface="Calibri"/>
                          <a:cs typeface="Times New Roman"/>
                        </a:rPr>
                        <a:t>A = Key</a:t>
                      </a:r>
                      <a:endParaRPr lang="en-GB" sz="1600" dirty="0">
                        <a:effectLst/>
                        <a:latin typeface="Calibri"/>
                        <a:ea typeface="Calibri"/>
                        <a:cs typeface="Times New Roman"/>
                      </a:endParaRPr>
                    </a:p>
                    <a:p>
                      <a:pPr>
                        <a:lnSpc>
                          <a:spcPct val="115000"/>
                        </a:lnSpc>
                        <a:spcBef>
                          <a:spcPts val="400"/>
                        </a:spcBef>
                        <a:spcAft>
                          <a:spcPts val="400"/>
                        </a:spcAft>
                      </a:pPr>
                      <a:r>
                        <a:rPr lang="en-GB" sz="1600" dirty="0">
                          <a:effectLst/>
                          <a:latin typeface="Arial"/>
                          <a:ea typeface="Calibri"/>
                          <a:cs typeface="Times New Roman"/>
                        </a:rPr>
                        <a:t>BB = Non-Key</a:t>
                      </a:r>
                      <a:endParaRPr lang="en-GB" sz="1600" dirty="0">
                        <a:effectLst/>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98862">
                <a:tc rowSpan="2">
                  <a:txBody>
                    <a:bodyPr/>
                    <a:lstStyle/>
                    <a:p>
                      <a:pPr algn="ctr">
                        <a:lnSpc>
                          <a:spcPct val="115000"/>
                        </a:lnSpc>
                        <a:spcBef>
                          <a:spcPts val="400"/>
                        </a:spcBef>
                        <a:spcAft>
                          <a:spcPts val="400"/>
                        </a:spcAft>
                      </a:pPr>
                      <a:r>
                        <a:rPr lang="en-GB" sz="1600" b="1">
                          <a:effectLst/>
                          <a:latin typeface="Arial"/>
                          <a:ea typeface="Calibri"/>
                          <a:cs typeface="Times New Roman"/>
                        </a:rPr>
                        <a:t>Informative SNPs for Mother</a:t>
                      </a:r>
                      <a:endParaRPr lang="en-GB" sz="160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BE5F1"/>
                    </a:solidFill>
                  </a:tcPr>
                </a:tc>
                <a:tc>
                  <a:txBody>
                    <a:bodyPr/>
                    <a:lstStyle/>
                    <a:p>
                      <a:pPr algn="ctr">
                        <a:lnSpc>
                          <a:spcPct val="115000"/>
                        </a:lnSpc>
                        <a:spcBef>
                          <a:spcPts val="400"/>
                        </a:spcBef>
                        <a:spcAft>
                          <a:spcPts val="400"/>
                        </a:spcAft>
                      </a:pPr>
                      <a:r>
                        <a:rPr lang="en-GB" sz="1600">
                          <a:effectLst/>
                          <a:latin typeface="Arial"/>
                          <a:ea typeface="Calibri"/>
                          <a:cs typeface="Times New Roman"/>
                        </a:rPr>
                        <a:t>AA</a:t>
                      </a:r>
                      <a:endParaRPr lang="en-GB" sz="160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BE5F1"/>
                    </a:solidFill>
                  </a:tcPr>
                </a:tc>
                <a:tc>
                  <a:txBody>
                    <a:bodyPr/>
                    <a:lstStyle/>
                    <a:p>
                      <a:pPr algn="ctr">
                        <a:lnSpc>
                          <a:spcPct val="115000"/>
                        </a:lnSpc>
                        <a:spcBef>
                          <a:spcPts val="400"/>
                        </a:spcBef>
                        <a:spcAft>
                          <a:spcPts val="400"/>
                        </a:spcAft>
                      </a:pPr>
                      <a:r>
                        <a:rPr lang="en-GB" sz="1600" dirty="0">
                          <a:effectLst/>
                          <a:latin typeface="Arial"/>
                          <a:ea typeface="Calibri"/>
                          <a:cs typeface="Times New Roman"/>
                        </a:rPr>
                        <a:t>A</a:t>
                      </a:r>
                      <a:r>
                        <a:rPr lang="en-GB" sz="1600" b="1" dirty="0">
                          <a:solidFill>
                            <a:srgbClr val="FF0000"/>
                          </a:solidFill>
                          <a:effectLst/>
                          <a:latin typeface="Arial"/>
                          <a:ea typeface="Calibri"/>
                          <a:cs typeface="Times New Roman"/>
                        </a:rPr>
                        <a:t>B</a:t>
                      </a:r>
                      <a:endParaRPr lang="en-GB" sz="1600" dirty="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BE5F1"/>
                    </a:solidFill>
                  </a:tcPr>
                </a:tc>
                <a:tc>
                  <a:txBody>
                    <a:bodyPr/>
                    <a:lstStyle/>
                    <a:p>
                      <a:pPr>
                        <a:lnSpc>
                          <a:spcPct val="115000"/>
                        </a:lnSpc>
                        <a:spcBef>
                          <a:spcPts val="400"/>
                        </a:spcBef>
                        <a:spcAft>
                          <a:spcPts val="400"/>
                        </a:spcAft>
                      </a:pPr>
                      <a:r>
                        <a:rPr lang="en-GB" sz="1600" dirty="0">
                          <a:effectLst/>
                          <a:latin typeface="Arial"/>
                          <a:ea typeface="Calibri"/>
                          <a:cs typeface="Times New Roman"/>
                        </a:rPr>
                        <a:t>A</a:t>
                      </a:r>
                      <a:r>
                        <a:rPr lang="en-GB" sz="1600" dirty="0">
                          <a:solidFill>
                            <a:srgbClr val="FF0000"/>
                          </a:solidFill>
                          <a:effectLst/>
                          <a:latin typeface="Arial"/>
                          <a:ea typeface="Calibri"/>
                          <a:cs typeface="Times New Roman"/>
                        </a:rPr>
                        <a:t>B</a:t>
                      </a:r>
                      <a:r>
                        <a:rPr lang="en-GB" sz="1600" dirty="0">
                          <a:effectLst/>
                          <a:latin typeface="Arial"/>
                          <a:ea typeface="Calibri"/>
                          <a:cs typeface="Times New Roman"/>
                        </a:rPr>
                        <a:t> = Key</a:t>
                      </a:r>
                      <a:endParaRPr lang="en-GB" sz="1600" dirty="0">
                        <a:effectLst/>
                        <a:latin typeface="Calibri"/>
                        <a:ea typeface="Calibri"/>
                        <a:cs typeface="Times New Roman"/>
                      </a:endParaRPr>
                    </a:p>
                    <a:p>
                      <a:pPr>
                        <a:lnSpc>
                          <a:spcPct val="115000"/>
                        </a:lnSpc>
                        <a:spcBef>
                          <a:spcPts val="400"/>
                        </a:spcBef>
                        <a:spcAft>
                          <a:spcPts val="400"/>
                        </a:spcAft>
                      </a:pPr>
                      <a:r>
                        <a:rPr lang="en-GB" sz="1600" dirty="0">
                          <a:effectLst/>
                          <a:latin typeface="Arial"/>
                          <a:ea typeface="Calibri"/>
                          <a:cs typeface="Times New Roman"/>
                        </a:rPr>
                        <a:t>B</a:t>
                      </a:r>
                      <a:r>
                        <a:rPr lang="en-GB" sz="1600" dirty="0">
                          <a:solidFill>
                            <a:srgbClr val="FF0000"/>
                          </a:solidFill>
                          <a:effectLst/>
                          <a:latin typeface="Arial"/>
                          <a:ea typeface="Calibri"/>
                          <a:cs typeface="Times New Roman"/>
                        </a:rPr>
                        <a:t>B</a:t>
                      </a:r>
                      <a:r>
                        <a:rPr lang="en-GB" sz="1600" dirty="0">
                          <a:effectLst/>
                          <a:latin typeface="Arial"/>
                          <a:ea typeface="Calibri"/>
                          <a:cs typeface="Times New Roman"/>
                        </a:rPr>
                        <a:t> = Key</a:t>
                      </a:r>
                      <a:endParaRPr lang="en-GB" sz="1600" dirty="0">
                        <a:effectLst/>
                        <a:latin typeface="Calibri"/>
                        <a:ea typeface="Calibri"/>
                        <a:cs typeface="Times New Roman"/>
                      </a:endParaRPr>
                    </a:p>
                    <a:p>
                      <a:pPr>
                        <a:lnSpc>
                          <a:spcPct val="115000"/>
                        </a:lnSpc>
                        <a:spcBef>
                          <a:spcPts val="400"/>
                        </a:spcBef>
                        <a:spcAft>
                          <a:spcPts val="400"/>
                        </a:spcAft>
                      </a:pPr>
                      <a:r>
                        <a:rPr lang="en-GB" sz="1600" dirty="0">
                          <a:effectLst/>
                          <a:latin typeface="Arial"/>
                          <a:ea typeface="Calibri"/>
                          <a:cs typeface="Times New Roman"/>
                        </a:rPr>
                        <a:t>AA = Non-key</a:t>
                      </a:r>
                      <a:endParaRPr lang="en-GB" sz="1600" dirty="0">
                        <a:effectLst/>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BE5F1"/>
                    </a:solidFill>
                  </a:tcPr>
                </a:tc>
              </a:tr>
              <a:tr h="798862">
                <a:tc vMerge="1">
                  <a:txBody>
                    <a:bodyPr/>
                    <a:lstStyle/>
                    <a:p>
                      <a:endParaRPr lang="en-GB"/>
                    </a:p>
                  </a:txBody>
                  <a:tcPr/>
                </a:tc>
                <a:tc>
                  <a:txBody>
                    <a:bodyPr/>
                    <a:lstStyle/>
                    <a:p>
                      <a:pPr algn="ctr">
                        <a:lnSpc>
                          <a:spcPct val="115000"/>
                        </a:lnSpc>
                        <a:spcBef>
                          <a:spcPts val="400"/>
                        </a:spcBef>
                        <a:spcAft>
                          <a:spcPts val="400"/>
                        </a:spcAft>
                      </a:pPr>
                      <a:r>
                        <a:rPr lang="en-GB" sz="1600">
                          <a:effectLst/>
                          <a:latin typeface="Arial"/>
                          <a:ea typeface="Calibri"/>
                          <a:cs typeface="Times New Roman"/>
                        </a:rPr>
                        <a:t>BB</a:t>
                      </a:r>
                      <a:endParaRPr lang="en-GB" sz="160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BE5F1"/>
                    </a:solidFill>
                  </a:tcPr>
                </a:tc>
                <a:tc>
                  <a:txBody>
                    <a:bodyPr/>
                    <a:lstStyle/>
                    <a:p>
                      <a:pPr algn="ctr">
                        <a:lnSpc>
                          <a:spcPct val="115000"/>
                        </a:lnSpc>
                        <a:spcBef>
                          <a:spcPts val="400"/>
                        </a:spcBef>
                        <a:spcAft>
                          <a:spcPts val="400"/>
                        </a:spcAft>
                      </a:pPr>
                      <a:r>
                        <a:rPr lang="en-GB" sz="1600" b="1">
                          <a:solidFill>
                            <a:srgbClr val="FF0000"/>
                          </a:solidFill>
                          <a:effectLst/>
                          <a:latin typeface="Arial"/>
                          <a:ea typeface="Calibri"/>
                          <a:cs typeface="Times New Roman"/>
                        </a:rPr>
                        <a:t>A</a:t>
                      </a:r>
                      <a:r>
                        <a:rPr lang="en-GB" sz="1600">
                          <a:effectLst/>
                          <a:latin typeface="Arial"/>
                          <a:ea typeface="Calibri"/>
                          <a:cs typeface="Times New Roman"/>
                        </a:rPr>
                        <a:t>B</a:t>
                      </a:r>
                      <a:endParaRPr lang="en-GB" sz="1600">
                        <a:effectLst/>
                        <a:latin typeface="Calibri"/>
                        <a:ea typeface="Calibri"/>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BE5F1"/>
                    </a:solidFill>
                  </a:tcPr>
                </a:tc>
                <a:tc>
                  <a:txBody>
                    <a:bodyPr/>
                    <a:lstStyle/>
                    <a:p>
                      <a:pPr>
                        <a:lnSpc>
                          <a:spcPct val="115000"/>
                        </a:lnSpc>
                        <a:spcBef>
                          <a:spcPts val="400"/>
                        </a:spcBef>
                        <a:spcAft>
                          <a:spcPts val="400"/>
                        </a:spcAft>
                      </a:pPr>
                      <a:r>
                        <a:rPr lang="en-GB" sz="1600" dirty="0">
                          <a:solidFill>
                            <a:srgbClr val="FF0000"/>
                          </a:solidFill>
                          <a:effectLst/>
                          <a:latin typeface="Arial"/>
                          <a:ea typeface="Calibri"/>
                          <a:cs typeface="Times New Roman"/>
                        </a:rPr>
                        <a:t>A</a:t>
                      </a:r>
                      <a:r>
                        <a:rPr lang="en-GB" sz="1600" dirty="0">
                          <a:effectLst/>
                          <a:latin typeface="Arial"/>
                          <a:ea typeface="Calibri"/>
                          <a:cs typeface="Times New Roman"/>
                        </a:rPr>
                        <a:t>B = Key</a:t>
                      </a:r>
                      <a:endParaRPr lang="en-GB" sz="1600" dirty="0">
                        <a:effectLst/>
                        <a:latin typeface="Calibri"/>
                        <a:ea typeface="Calibri"/>
                        <a:cs typeface="Times New Roman"/>
                      </a:endParaRPr>
                    </a:p>
                    <a:p>
                      <a:pPr>
                        <a:lnSpc>
                          <a:spcPct val="115000"/>
                        </a:lnSpc>
                        <a:spcBef>
                          <a:spcPts val="400"/>
                        </a:spcBef>
                        <a:spcAft>
                          <a:spcPts val="400"/>
                        </a:spcAft>
                      </a:pPr>
                      <a:r>
                        <a:rPr lang="en-GB" sz="1600" dirty="0">
                          <a:solidFill>
                            <a:srgbClr val="FF0000"/>
                          </a:solidFill>
                          <a:effectLst/>
                          <a:latin typeface="Arial"/>
                          <a:ea typeface="Calibri"/>
                          <a:cs typeface="Times New Roman"/>
                        </a:rPr>
                        <a:t>A</a:t>
                      </a:r>
                      <a:r>
                        <a:rPr lang="en-GB" sz="1600" dirty="0">
                          <a:effectLst/>
                          <a:latin typeface="Arial"/>
                          <a:ea typeface="Calibri"/>
                          <a:cs typeface="Times New Roman"/>
                        </a:rPr>
                        <a:t>A = Key</a:t>
                      </a:r>
                      <a:endParaRPr lang="en-GB" sz="1600" dirty="0">
                        <a:effectLst/>
                        <a:latin typeface="Calibri"/>
                        <a:ea typeface="Calibri"/>
                        <a:cs typeface="Times New Roman"/>
                      </a:endParaRPr>
                    </a:p>
                    <a:p>
                      <a:pPr>
                        <a:lnSpc>
                          <a:spcPct val="115000"/>
                        </a:lnSpc>
                        <a:spcBef>
                          <a:spcPts val="400"/>
                        </a:spcBef>
                        <a:spcAft>
                          <a:spcPts val="400"/>
                        </a:spcAft>
                      </a:pPr>
                      <a:r>
                        <a:rPr lang="en-GB" sz="1600" dirty="0">
                          <a:effectLst/>
                          <a:latin typeface="Arial"/>
                          <a:ea typeface="Calibri"/>
                          <a:cs typeface="Times New Roman"/>
                        </a:rPr>
                        <a:t>BB = Non-key</a:t>
                      </a:r>
                      <a:endParaRPr lang="en-GB" sz="1600" dirty="0">
                        <a:effectLst/>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BE5F1"/>
                    </a:solidFill>
                  </a:tcPr>
                </a:tc>
              </a:tr>
            </a:tbl>
          </a:graphicData>
        </a:graphic>
      </p:graphicFrame>
      <p:sp>
        <p:nvSpPr>
          <p:cNvPr id="4" name="TextBox 3"/>
          <p:cNvSpPr txBox="1"/>
          <p:nvPr/>
        </p:nvSpPr>
        <p:spPr>
          <a:xfrm>
            <a:off x="1560855" y="559558"/>
            <a:ext cx="6022290" cy="523220"/>
          </a:xfrm>
          <a:prstGeom prst="rect">
            <a:avLst/>
          </a:prstGeom>
          <a:noFill/>
        </p:spPr>
        <p:txBody>
          <a:bodyPr wrap="none" rtlCol="0">
            <a:spAutoFit/>
          </a:bodyPr>
          <a:lstStyle/>
          <a:p>
            <a:r>
              <a:rPr lang="en-GB" sz="2800" dirty="0" smtClean="0"/>
              <a:t>Informative Key SNPs and Non-Key SNPs</a:t>
            </a:r>
            <a:endParaRPr lang="en-GB" sz="2800" dirty="0"/>
          </a:p>
        </p:txBody>
      </p:sp>
    </p:spTree>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6"/>
          <p:cNvGrpSpPr/>
          <p:nvPr/>
        </p:nvGrpSpPr>
        <p:grpSpPr>
          <a:xfrm>
            <a:off x="639645" y="742898"/>
            <a:ext cx="7864710" cy="6142486"/>
            <a:chOff x="458047" y="260648"/>
            <a:chExt cx="8205580" cy="6408712"/>
          </a:xfrm>
        </p:grpSpPr>
        <p:sp>
          <p:nvSpPr>
            <p:cNvPr id="38" name="TextBox 37"/>
            <p:cNvSpPr txBox="1"/>
            <p:nvPr/>
          </p:nvSpPr>
          <p:spPr>
            <a:xfrm>
              <a:off x="538599" y="1113156"/>
              <a:ext cx="659292" cy="321117"/>
            </a:xfrm>
            <a:prstGeom prst="rect">
              <a:avLst/>
            </a:prstGeom>
            <a:noFill/>
          </p:spPr>
          <p:txBody>
            <a:bodyPr wrap="none" rtlCol="0">
              <a:spAutoFit/>
            </a:bodyPr>
            <a:lstStyle/>
            <a:p>
              <a:r>
                <a:rPr lang="en-GB" sz="1400" b="1" dirty="0" smtClean="0">
                  <a:solidFill>
                    <a:prstClr val="black"/>
                  </a:solidFill>
                </a:rPr>
                <a:t>Child</a:t>
              </a:r>
              <a:endParaRPr lang="en-GB" sz="1400" b="1" dirty="0">
                <a:solidFill>
                  <a:prstClr val="black"/>
                </a:solidFill>
              </a:endParaRPr>
            </a:p>
          </p:txBody>
        </p:sp>
        <p:pic>
          <p:nvPicPr>
            <p:cNvPr id="39" name="Picture 38"/>
            <p:cNvPicPr/>
            <p:nvPr/>
          </p:nvPicPr>
          <p:blipFill rotWithShape="1">
            <a:blip r:embed="rId3" cstate="print"/>
            <a:srcRect l="1330" b="87907"/>
            <a:stretch/>
          </p:blipFill>
          <p:spPr bwMode="auto">
            <a:xfrm>
              <a:off x="1575122" y="558600"/>
              <a:ext cx="7088505" cy="142760"/>
            </a:xfrm>
            <a:prstGeom prst="rect">
              <a:avLst/>
            </a:prstGeom>
            <a:ln>
              <a:noFill/>
            </a:ln>
            <a:extLst>
              <a:ext uri="{53640926-AAD7-44d8-BBD7-CCE9431645EC}">
                <a14:shadowObscured xmlns="" xmlns:a14="http://schemas.microsoft.com/office/drawing/2010/main"/>
              </a:ext>
            </a:extLst>
          </p:spPr>
        </p:pic>
        <p:pic>
          <p:nvPicPr>
            <p:cNvPr id="40" name="Picture 39"/>
            <p:cNvPicPr/>
            <p:nvPr/>
          </p:nvPicPr>
          <p:blipFill rotWithShape="1">
            <a:blip r:embed="rId4" cstate="print"/>
            <a:srcRect/>
            <a:stretch/>
          </p:blipFill>
          <p:spPr bwMode="auto">
            <a:xfrm>
              <a:off x="1562427" y="864444"/>
              <a:ext cx="7073265" cy="819150"/>
            </a:xfrm>
            <a:prstGeom prst="rect">
              <a:avLst/>
            </a:prstGeom>
            <a:ln>
              <a:noFill/>
            </a:ln>
            <a:extLst>
              <a:ext uri="{53640926-AAD7-44d8-BBD7-CCE9431645EC}">
                <a14:shadowObscured xmlns="" xmlns:a14="http://schemas.microsoft.com/office/drawing/2010/main"/>
              </a:ext>
            </a:extLst>
          </p:spPr>
        </p:pic>
        <p:pic>
          <p:nvPicPr>
            <p:cNvPr id="41" name="Picture 40"/>
            <p:cNvPicPr/>
            <p:nvPr/>
          </p:nvPicPr>
          <p:blipFill>
            <a:blip r:embed="rId5" cstate="print"/>
            <a:stretch>
              <a:fillRect/>
            </a:stretch>
          </p:blipFill>
          <p:spPr>
            <a:xfrm>
              <a:off x="1575121" y="2717584"/>
              <a:ext cx="7073265" cy="791210"/>
            </a:xfrm>
            <a:prstGeom prst="rect">
              <a:avLst/>
            </a:prstGeom>
          </p:spPr>
        </p:pic>
        <p:pic>
          <p:nvPicPr>
            <p:cNvPr id="42" name="Picture 41"/>
            <p:cNvPicPr/>
            <p:nvPr/>
          </p:nvPicPr>
          <p:blipFill>
            <a:blip r:embed="rId6" cstate="print"/>
            <a:stretch>
              <a:fillRect/>
            </a:stretch>
          </p:blipFill>
          <p:spPr>
            <a:xfrm>
              <a:off x="1578985" y="3616184"/>
              <a:ext cx="7069455" cy="807085"/>
            </a:xfrm>
            <a:prstGeom prst="rect">
              <a:avLst/>
            </a:prstGeom>
          </p:spPr>
        </p:pic>
        <p:pic>
          <p:nvPicPr>
            <p:cNvPr id="43" name="Picture 42"/>
            <p:cNvPicPr/>
            <p:nvPr/>
          </p:nvPicPr>
          <p:blipFill rotWithShape="1">
            <a:blip r:embed="rId3" cstate="print"/>
            <a:srcRect l="1330" t="31169"/>
            <a:stretch/>
          </p:blipFill>
          <p:spPr bwMode="auto">
            <a:xfrm>
              <a:off x="1575121" y="1781480"/>
              <a:ext cx="7088505" cy="812526"/>
            </a:xfrm>
            <a:prstGeom prst="rect">
              <a:avLst/>
            </a:prstGeom>
            <a:ln>
              <a:noFill/>
            </a:ln>
            <a:extLst>
              <a:ext uri="{53640926-AAD7-44d8-BBD7-CCE9431645EC}">
                <a14:shadowObscured xmlns="" xmlns:a14="http://schemas.microsoft.com/office/drawing/2010/main"/>
              </a:ext>
            </a:extLst>
          </p:spPr>
        </p:pic>
        <p:sp>
          <p:nvSpPr>
            <p:cNvPr id="44" name="TextBox 43"/>
            <p:cNvSpPr txBox="1"/>
            <p:nvPr/>
          </p:nvSpPr>
          <p:spPr>
            <a:xfrm>
              <a:off x="4064962" y="260648"/>
              <a:ext cx="2174291" cy="321117"/>
            </a:xfrm>
            <a:prstGeom prst="rect">
              <a:avLst/>
            </a:prstGeom>
            <a:noFill/>
          </p:spPr>
          <p:txBody>
            <a:bodyPr wrap="none" rtlCol="0">
              <a:spAutoFit/>
            </a:bodyPr>
            <a:lstStyle/>
            <a:p>
              <a:pPr algn="ctr"/>
              <a:r>
                <a:rPr lang="en-GB" sz="1400" b="1" dirty="0" smtClean="0">
                  <a:solidFill>
                    <a:prstClr val="black"/>
                  </a:solidFill>
                </a:rPr>
                <a:t>Chr 11 (0 – 135,007Kb)</a:t>
              </a:r>
              <a:endParaRPr lang="en-GB" sz="1400" b="1" dirty="0">
                <a:solidFill>
                  <a:prstClr val="black"/>
                </a:solidFill>
              </a:endParaRPr>
            </a:p>
          </p:txBody>
        </p:sp>
        <p:sp>
          <p:nvSpPr>
            <p:cNvPr id="45" name="TextBox 44"/>
            <p:cNvSpPr txBox="1"/>
            <p:nvPr/>
          </p:nvSpPr>
          <p:spPr>
            <a:xfrm>
              <a:off x="458047" y="260648"/>
              <a:ext cx="518804" cy="417451"/>
            </a:xfrm>
            <a:prstGeom prst="rect">
              <a:avLst/>
            </a:prstGeom>
            <a:noFill/>
          </p:spPr>
          <p:txBody>
            <a:bodyPr wrap="none" rtlCol="0">
              <a:spAutoFit/>
            </a:bodyPr>
            <a:lstStyle/>
            <a:p>
              <a:r>
                <a:rPr lang="en-GB" sz="2000" b="1" dirty="0" smtClean="0">
                  <a:solidFill>
                    <a:prstClr val="black"/>
                  </a:solidFill>
                </a:rPr>
                <a:t>(a)</a:t>
              </a:r>
              <a:endParaRPr lang="en-GB" sz="2000" b="1" dirty="0">
                <a:solidFill>
                  <a:prstClr val="black"/>
                </a:solidFill>
              </a:endParaRPr>
            </a:p>
          </p:txBody>
        </p:sp>
        <p:sp>
          <p:nvSpPr>
            <p:cNvPr id="46" name="TextBox 45"/>
            <p:cNvSpPr txBox="1"/>
            <p:nvPr/>
          </p:nvSpPr>
          <p:spPr>
            <a:xfrm>
              <a:off x="467190" y="4851148"/>
              <a:ext cx="754536" cy="417451"/>
            </a:xfrm>
            <a:prstGeom prst="rect">
              <a:avLst/>
            </a:prstGeom>
            <a:noFill/>
          </p:spPr>
          <p:txBody>
            <a:bodyPr wrap="square" rtlCol="0">
              <a:spAutoFit/>
            </a:bodyPr>
            <a:lstStyle/>
            <a:p>
              <a:r>
                <a:rPr lang="en-GB" sz="2000" b="1" dirty="0" smtClean="0">
                  <a:solidFill>
                    <a:prstClr val="black"/>
                  </a:solidFill>
                </a:rPr>
                <a:t>(b)</a:t>
              </a:r>
              <a:endParaRPr lang="en-GB" sz="2000" b="1" dirty="0">
                <a:solidFill>
                  <a:prstClr val="black"/>
                </a:solidFill>
              </a:endParaRPr>
            </a:p>
          </p:txBody>
        </p:sp>
        <p:grpSp>
          <p:nvGrpSpPr>
            <p:cNvPr id="3" name="Group 17"/>
            <p:cNvGrpSpPr/>
            <p:nvPr/>
          </p:nvGrpSpPr>
          <p:grpSpPr>
            <a:xfrm>
              <a:off x="1569613" y="5213253"/>
              <a:ext cx="7078773" cy="1128337"/>
              <a:chOff x="1444987" y="5036967"/>
              <a:chExt cx="7078773" cy="1128337"/>
            </a:xfrm>
          </p:grpSpPr>
          <p:grpSp>
            <p:nvGrpSpPr>
              <p:cNvPr id="4" name="Group 15"/>
              <p:cNvGrpSpPr/>
              <p:nvPr/>
            </p:nvGrpSpPr>
            <p:grpSpPr>
              <a:xfrm>
                <a:off x="1444987" y="5036967"/>
                <a:ext cx="7078773" cy="1128337"/>
                <a:chOff x="1444987" y="5036967"/>
                <a:chExt cx="7078773" cy="1128337"/>
              </a:xfrm>
            </p:grpSpPr>
            <p:pic>
              <p:nvPicPr>
                <p:cNvPr id="63" name="Picture 4"/>
                <p:cNvPicPr>
                  <a:picLocks noChangeAspect="1" noChangeArrowheads="1"/>
                </p:cNvPicPr>
                <p:nvPr/>
              </p:nvPicPr>
              <p:blipFill>
                <a:blip r:embed="rId7" cstate="print">
                  <a:extLst>
                    <a:ext uri="{28A0092B-C50C-407E-A947-70E740481C1C}">
                      <a14:useLocalDpi xmlns:a14="http://schemas.microsoft.com/office/drawing/2010/main" xmlns="" val="0"/>
                    </a:ext>
                  </a:extLst>
                </a:blip>
                <a:srcRect/>
                <a:stretch>
                  <a:fillRect/>
                </a:stretch>
              </p:blipFill>
              <p:spPr bwMode="auto">
                <a:xfrm>
                  <a:off x="1444987" y="5036967"/>
                  <a:ext cx="7078773" cy="112833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64" name="Rectangle 63"/>
                <p:cNvSpPr/>
                <p:nvPr/>
              </p:nvSpPr>
              <p:spPr>
                <a:xfrm>
                  <a:off x="1456098" y="5169068"/>
                  <a:ext cx="310063" cy="720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prstClr val="white"/>
                    </a:solidFill>
                  </a:endParaRPr>
                </a:p>
              </p:txBody>
            </p:sp>
          </p:grpSp>
          <p:sp>
            <p:nvSpPr>
              <p:cNvPr id="62" name="Rectangle 61"/>
              <p:cNvSpPr/>
              <p:nvPr/>
            </p:nvSpPr>
            <p:spPr>
              <a:xfrm>
                <a:off x="8173775" y="5175006"/>
                <a:ext cx="310063" cy="720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prstClr val="white"/>
                  </a:solidFill>
                </a:endParaRPr>
              </a:p>
            </p:txBody>
          </p:sp>
        </p:grpSp>
        <p:sp>
          <p:nvSpPr>
            <p:cNvPr id="48" name="TextBox 47"/>
            <p:cNvSpPr txBox="1"/>
            <p:nvPr/>
          </p:nvSpPr>
          <p:spPr>
            <a:xfrm>
              <a:off x="520163" y="2018062"/>
              <a:ext cx="1045634" cy="321117"/>
            </a:xfrm>
            <a:prstGeom prst="rect">
              <a:avLst/>
            </a:prstGeom>
            <a:noFill/>
          </p:spPr>
          <p:txBody>
            <a:bodyPr wrap="none" rtlCol="0">
              <a:spAutoFit/>
            </a:bodyPr>
            <a:lstStyle/>
            <a:p>
              <a:r>
                <a:rPr lang="en-GB" sz="1400" b="1" dirty="0" smtClean="0">
                  <a:solidFill>
                    <a:prstClr val="black"/>
                  </a:solidFill>
                </a:rPr>
                <a:t>Embryo 1</a:t>
              </a:r>
              <a:endParaRPr lang="en-GB" sz="1400" b="1" dirty="0">
                <a:solidFill>
                  <a:prstClr val="black"/>
                </a:solidFill>
              </a:endParaRPr>
            </a:p>
          </p:txBody>
        </p:sp>
        <p:sp>
          <p:nvSpPr>
            <p:cNvPr id="49" name="TextBox 48"/>
            <p:cNvSpPr txBox="1"/>
            <p:nvPr/>
          </p:nvSpPr>
          <p:spPr>
            <a:xfrm>
              <a:off x="520162" y="2942254"/>
              <a:ext cx="1045634" cy="321117"/>
            </a:xfrm>
            <a:prstGeom prst="rect">
              <a:avLst/>
            </a:prstGeom>
            <a:noFill/>
          </p:spPr>
          <p:txBody>
            <a:bodyPr wrap="none" rtlCol="0">
              <a:spAutoFit/>
            </a:bodyPr>
            <a:lstStyle/>
            <a:p>
              <a:r>
                <a:rPr lang="en-GB" sz="1400" b="1" dirty="0" smtClean="0">
                  <a:solidFill>
                    <a:prstClr val="black"/>
                  </a:solidFill>
                </a:rPr>
                <a:t>Embryo 2</a:t>
              </a:r>
              <a:endParaRPr lang="en-GB" sz="1400" b="1" dirty="0">
                <a:solidFill>
                  <a:prstClr val="black"/>
                </a:solidFill>
              </a:endParaRPr>
            </a:p>
          </p:txBody>
        </p:sp>
        <p:sp>
          <p:nvSpPr>
            <p:cNvPr id="50" name="TextBox 49"/>
            <p:cNvSpPr txBox="1"/>
            <p:nvPr/>
          </p:nvSpPr>
          <p:spPr>
            <a:xfrm>
              <a:off x="520164" y="3842645"/>
              <a:ext cx="1045634" cy="321117"/>
            </a:xfrm>
            <a:prstGeom prst="rect">
              <a:avLst/>
            </a:prstGeom>
            <a:noFill/>
          </p:spPr>
          <p:txBody>
            <a:bodyPr wrap="none" rtlCol="0">
              <a:spAutoFit/>
            </a:bodyPr>
            <a:lstStyle/>
            <a:p>
              <a:r>
                <a:rPr lang="en-GB" sz="1400" b="1" dirty="0" smtClean="0">
                  <a:solidFill>
                    <a:prstClr val="black"/>
                  </a:solidFill>
                </a:rPr>
                <a:t>Embryo 3</a:t>
              </a:r>
              <a:endParaRPr lang="en-GB" sz="1400" b="1" dirty="0">
                <a:solidFill>
                  <a:prstClr val="black"/>
                </a:solidFill>
              </a:endParaRPr>
            </a:p>
          </p:txBody>
        </p:sp>
        <p:sp>
          <p:nvSpPr>
            <p:cNvPr id="51" name="TextBox 50"/>
            <p:cNvSpPr txBox="1"/>
            <p:nvPr/>
          </p:nvSpPr>
          <p:spPr>
            <a:xfrm>
              <a:off x="538599" y="5794675"/>
              <a:ext cx="1045634" cy="321117"/>
            </a:xfrm>
            <a:prstGeom prst="rect">
              <a:avLst/>
            </a:prstGeom>
            <a:noFill/>
          </p:spPr>
          <p:txBody>
            <a:bodyPr wrap="none" rtlCol="0">
              <a:spAutoFit/>
            </a:bodyPr>
            <a:lstStyle/>
            <a:p>
              <a:r>
                <a:rPr lang="en-GB" sz="1400" b="1" dirty="0" smtClean="0">
                  <a:solidFill>
                    <a:prstClr val="black"/>
                  </a:solidFill>
                </a:rPr>
                <a:t>Embryo 3</a:t>
              </a:r>
              <a:endParaRPr lang="en-GB" sz="1400" b="1" dirty="0">
                <a:solidFill>
                  <a:prstClr val="black"/>
                </a:solidFill>
              </a:endParaRPr>
            </a:p>
          </p:txBody>
        </p:sp>
        <p:grpSp>
          <p:nvGrpSpPr>
            <p:cNvPr id="5" name="Group 23"/>
            <p:cNvGrpSpPr/>
            <p:nvPr/>
          </p:nvGrpSpPr>
          <p:grpSpPr>
            <a:xfrm>
              <a:off x="4767974" y="6341590"/>
              <a:ext cx="672166" cy="327770"/>
              <a:chOff x="3419872" y="4647190"/>
              <a:chExt cx="672166" cy="327770"/>
            </a:xfrm>
          </p:grpSpPr>
          <p:sp>
            <p:nvSpPr>
              <p:cNvPr id="59" name="Rectangle 58"/>
              <p:cNvSpPr/>
              <p:nvPr/>
            </p:nvSpPr>
            <p:spPr>
              <a:xfrm>
                <a:off x="3419872" y="4786580"/>
                <a:ext cx="672166" cy="18838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i="1" dirty="0" smtClean="0">
                    <a:solidFill>
                      <a:prstClr val="black"/>
                    </a:solidFill>
                  </a:rPr>
                  <a:t>HBB</a:t>
                </a:r>
                <a:endParaRPr lang="en-GB" sz="1400" b="1" i="1" dirty="0">
                  <a:solidFill>
                    <a:prstClr val="black"/>
                  </a:solidFill>
                </a:endParaRPr>
              </a:p>
            </p:txBody>
          </p:sp>
          <p:cxnSp>
            <p:nvCxnSpPr>
              <p:cNvPr id="60" name="Straight Arrow Connector 59"/>
              <p:cNvCxnSpPr/>
              <p:nvPr/>
            </p:nvCxnSpPr>
            <p:spPr>
              <a:xfrm flipH="1" flipV="1">
                <a:off x="3755955" y="4647190"/>
                <a:ext cx="2070" cy="13094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Group 27"/>
            <p:cNvGrpSpPr/>
            <p:nvPr/>
          </p:nvGrpSpPr>
          <p:grpSpPr>
            <a:xfrm>
              <a:off x="1539632" y="4423269"/>
              <a:ext cx="672166" cy="327770"/>
              <a:chOff x="3419872" y="4647190"/>
              <a:chExt cx="672166" cy="327770"/>
            </a:xfrm>
          </p:grpSpPr>
          <p:sp>
            <p:nvSpPr>
              <p:cNvPr id="57" name="Rectangle 56"/>
              <p:cNvSpPr/>
              <p:nvPr/>
            </p:nvSpPr>
            <p:spPr>
              <a:xfrm>
                <a:off x="3419872" y="4786580"/>
                <a:ext cx="672166" cy="18838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b="1" i="1" dirty="0" smtClean="0">
                    <a:solidFill>
                      <a:prstClr val="black"/>
                    </a:solidFill>
                  </a:rPr>
                  <a:t>HBB</a:t>
                </a:r>
                <a:endParaRPr lang="en-GB" sz="1100" b="1" i="1" dirty="0">
                  <a:solidFill>
                    <a:prstClr val="black"/>
                  </a:solidFill>
                </a:endParaRPr>
              </a:p>
            </p:txBody>
          </p:sp>
          <p:cxnSp>
            <p:nvCxnSpPr>
              <p:cNvPr id="58" name="Straight Arrow Connector 57"/>
              <p:cNvCxnSpPr/>
              <p:nvPr/>
            </p:nvCxnSpPr>
            <p:spPr>
              <a:xfrm flipH="1" flipV="1">
                <a:off x="3755955" y="4647190"/>
                <a:ext cx="2070" cy="13094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54" name="Rectangle 53"/>
            <p:cNvSpPr/>
            <p:nvPr/>
          </p:nvSpPr>
          <p:spPr>
            <a:xfrm>
              <a:off x="6491493" y="864445"/>
              <a:ext cx="432048" cy="362429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prstClr val="white"/>
                </a:solidFill>
              </a:endParaRPr>
            </a:p>
          </p:txBody>
        </p:sp>
        <p:sp>
          <p:nvSpPr>
            <p:cNvPr id="55" name="Rectangle 54"/>
            <p:cNvSpPr/>
            <p:nvPr/>
          </p:nvSpPr>
          <p:spPr>
            <a:xfrm>
              <a:off x="2820224" y="864445"/>
              <a:ext cx="288032" cy="362429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prstClr val="white"/>
                </a:solidFill>
              </a:endParaRPr>
            </a:p>
          </p:txBody>
        </p:sp>
        <p:sp>
          <p:nvSpPr>
            <p:cNvPr id="56" name="TextBox 55"/>
            <p:cNvSpPr txBox="1"/>
            <p:nvPr/>
          </p:nvSpPr>
          <p:spPr>
            <a:xfrm>
              <a:off x="3748866" y="4912704"/>
              <a:ext cx="2806489" cy="321117"/>
            </a:xfrm>
            <a:prstGeom prst="rect">
              <a:avLst/>
            </a:prstGeom>
            <a:noFill/>
          </p:spPr>
          <p:txBody>
            <a:bodyPr wrap="none" rtlCol="0">
              <a:spAutoFit/>
            </a:bodyPr>
            <a:lstStyle/>
            <a:p>
              <a:pPr algn="ctr"/>
              <a:r>
                <a:rPr lang="en-GB" sz="1400" b="1" dirty="0" smtClean="0">
                  <a:solidFill>
                    <a:prstClr val="black"/>
                  </a:solidFill>
                </a:rPr>
                <a:t>Chr 11p15.4 (3,047 – 7,451Kb)</a:t>
              </a:r>
              <a:endParaRPr lang="en-GB" sz="1400" b="1" dirty="0">
                <a:solidFill>
                  <a:prstClr val="black"/>
                </a:solidFill>
              </a:endParaRPr>
            </a:p>
          </p:txBody>
        </p:sp>
      </p:grpSp>
      <p:sp>
        <p:nvSpPr>
          <p:cNvPr id="30" name="Rectangle 29"/>
          <p:cNvSpPr/>
          <p:nvPr/>
        </p:nvSpPr>
        <p:spPr>
          <a:xfrm>
            <a:off x="683568" y="692696"/>
            <a:ext cx="504056" cy="3600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GB" sz="1600" dirty="0">
              <a:solidFill>
                <a:prstClr val="white"/>
              </a:solidFill>
            </a:endParaRPr>
          </a:p>
        </p:txBody>
      </p:sp>
      <p:sp>
        <p:nvSpPr>
          <p:cNvPr id="31" name="Rectangle 30"/>
          <p:cNvSpPr/>
          <p:nvPr/>
        </p:nvSpPr>
        <p:spPr>
          <a:xfrm>
            <a:off x="0" y="5157192"/>
            <a:ext cx="9144000" cy="17008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fontAlgn="base">
              <a:spcBef>
                <a:spcPct val="0"/>
              </a:spcBef>
              <a:spcAft>
                <a:spcPct val="0"/>
              </a:spcAft>
            </a:pPr>
            <a:r>
              <a:rPr lang="en-GB" sz="2400" dirty="0" err="1" smtClean="0">
                <a:solidFill>
                  <a:prstClr val="black"/>
                </a:solidFill>
              </a:rPr>
              <a:t>Karyomapping</a:t>
            </a:r>
            <a:r>
              <a:rPr lang="en-GB" sz="2400" dirty="0" smtClean="0">
                <a:solidFill>
                  <a:prstClr val="black"/>
                </a:solidFill>
              </a:rPr>
              <a:t> provides thousands of informative markers across each chromosome in a single universal assay for single gene defects</a:t>
            </a:r>
            <a:endParaRPr lang="en-GB" sz="2400" dirty="0">
              <a:solidFill>
                <a:prstClr val="black"/>
              </a:solidFill>
            </a:endParaRPr>
          </a:p>
        </p:txBody>
      </p:sp>
      <p:sp>
        <p:nvSpPr>
          <p:cNvPr id="36" name="TextBox 35"/>
          <p:cNvSpPr txBox="1"/>
          <p:nvPr/>
        </p:nvSpPr>
        <p:spPr>
          <a:xfrm>
            <a:off x="323528" y="188640"/>
            <a:ext cx="5678414" cy="461665"/>
          </a:xfrm>
          <a:prstGeom prst="rect">
            <a:avLst/>
          </a:prstGeom>
          <a:noFill/>
        </p:spPr>
        <p:txBody>
          <a:bodyPr wrap="none" rtlCol="0">
            <a:spAutoFit/>
          </a:bodyPr>
          <a:lstStyle/>
          <a:p>
            <a:pPr fontAlgn="base">
              <a:spcBef>
                <a:spcPct val="0"/>
              </a:spcBef>
              <a:spcAft>
                <a:spcPct val="0"/>
              </a:spcAft>
            </a:pPr>
            <a:r>
              <a:rPr lang="en-GB" sz="2400" dirty="0" smtClean="0">
                <a:solidFill>
                  <a:prstClr val="black"/>
                </a:solidFill>
                <a:latin typeface="Arial" charset="0"/>
              </a:rPr>
              <a:t>PGD of Beta </a:t>
            </a:r>
            <a:r>
              <a:rPr lang="en-GB" sz="2400" dirty="0" err="1" smtClean="0">
                <a:solidFill>
                  <a:prstClr val="black"/>
                </a:solidFill>
                <a:latin typeface="Arial" charset="0"/>
              </a:rPr>
              <a:t>Thalassaemia</a:t>
            </a:r>
            <a:r>
              <a:rPr lang="en-GB" sz="2400" dirty="0" smtClean="0">
                <a:solidFill>
                  <a:prstClr val="black"/>
                </a:solidFill>
                <a:latin typeface="Arial" charset="0"/>
              </a:rPr>
              <a:t> by </a:t>
            </a:r>
            <a:r>
              <a:rPr lang="en-GB" sz="2400" dirty="0" err="1" smtClean="0">
                <a:solidFill>
                  <a:prstClr val="black"/>
                </a:solidFill>
                <a:latin typeface="Arial" charset="0"/>
              </a:rPr>
              <a:t>Karyomapping</a:t>
            </a:r>
            <a:endParaRPr lang="en-GB" sz="2400" dirty="0">
              <a:solidFill>
                <a:prstClr val="black"/>
              </a:solidFill>
              <a:latin typeface="Arial" charset="0"/>
            </a:endParaRPr>
          </a:p>
        </p:txBody>
      </p:sp>
      <p:sp>
        <p:nvSpPr>
          <p:cNvPr id="37" name="TextBox 36"/>
          <p:cNvSpPr txBox="1"/>
          <p:nvPr/>
        </p:nvSpPr>
        <p:spPr>
          <a:xfrm>
            <a:off x="5701041" y="1340768"/>
            <a:ext cx="2250488" cy="369332"/>
          </a:xfrm>
          <a:prstGeom prst="rect">
            <a:avLst/>
          </a:prstGeom>
          <a:solidFill>
            <a:schemeClr val="bg1"/>
          </a:solidFill>
          <a:ln w="19050">
            <a:solidFill>
              <a:schemeClr val="tx1"/>
            </a:solidFill>
          </a:ln>
        </p:spPr>
        <p:txBody>
          <a:bodyPr wrap="none" rtlCol="0">
            <a:spAutoFit/>
          </a:bodyPr>
          <a:lstStyle/>
          <a:p>
            <a:pPr fontAlgn="base">
              <a:spcBef>
                <a:spcPct val="0"/>
              </a:spcBef>
              <a:spcAft>
                <a:spcPct val="0"/>
              </a:spcAft>
            </a:pPr>
            <a:r>
              <a:rPr lang="en-GB" sz="1600" dirty="0" smtClean="0">
                <a:solidFill>
                  <a:prstClr val="black"/>
                </a:solidFill>
                <a:latin typeface="Arial" charset="0"/>
              </a:rPr>
              <a:t>Paternal chromosome</a:t>
            </a:r>
            <a:endParaRPr lang="en-GB" sz="1600" dirty="0">
              <a:solidFill>
                <a:prstClr val="black"/>
              </a:solidFill>
              <a:latin typeface="Arial" charset="0"/>
            </a:endParaRPr>
          </a:p>
        </p:txBody>
      </p:sp>
      <p:sp>
        <p:nvSpPr>
          <p:cNvPr id="47" name="TextBox 46"/>
          <p:cNvSpPr txBox="1"/>
          <p:nvPr/>
        </p:nvSpPr>
        <p:spPr>
          <a:xfrm>
            <a:off x="6012160" y="1700808"/>
            <a:ext cx="2333972" cy="369332"/>
          </a:xfrm>
          <a:prstGeom prst="rect">
            <a:avLst/>
          </a:prstGeom>
          <a:solidFill>
            <a:schemeClr val="bg1"/>
          </a:solidFill>
          <a:ln w="19050">
            <a:solidFill>
              <a:schemeClr val="tx1"/>
            </a:solidFill>
          </a:ln>
        </p:spPr>
        <p:txBody>
          <a:bodyPr wrap="none" rtlCol="0">
            <a:spAutoFit/>
          </a:bodyPr>
          <a:lstStyle/>
          <a:p>
            <a:pPr fontAlgn="base">
              <a:spcBef>
                <a:spcPct val="0"/>
              </a:spcBef>
              <a:spcAft>
                <a:spcPct val="0"/>
              </a:spcAft>
            </a:pPr>
            <a:r>
              <a:rPr lang="en-GB" sz="1600" dirty="0" smtClean="0">
                <a:solidFill>
                  <a:prstClr val="black"/>
                </a:solidFill>
                <a:latin typeface="Arial" charset="0"/>
              </a:rPr>
              <a:t>Maternal chromosome</a:t>
            </a:r>
            <a:endParaRPr lang="en-GB" sz="1600" dirty="0">
              <a:solidFill>
                <a:prstClr val="black"/>
              </a:solidFill>
              <a:latin typeface="Arial" charset="0"/>
            </a:endParaRPr>
          </a:p>
        </p:txBody>
      </p:sp>
      <p:grpSp>
        <p:nvGrpSpPr>
          <p:cNvPr id="7" name="Group 78"/>
          <p:cNvGrpSpPr/>
          <p:nvPr/>
        </p:nvGrpSpPr>
        <p:grpSpPr>
          <a:xfrm>
            <a:off x="1989734" y="4158680"/>
            <a:ext cx="3053178" cy="369332"/>
            <a:chOff x="1975104" y="4034325"/>
            <a:chExt cx="3053178" cy="369332"/>
          </a:xfrm>
        </p:grpSpPr>
        <p:cxnSp>
          <p:nvCxnSpPr>
            <p:cNvPr id="65" name="Straight Arrow Connector 64"/>
            <p:cNvCxnSpPr/>
            <p:nvPr/>
          </p:nvCxnSpPr>
          <p:spPr>
            <a:xfrm flipH="1" flipV="1">
              <a:off x="1975104" y="4220870"/>
              <a:ext cx="1804808" cy="218"/>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8" name="TextBox 67"/>
            <p:cNvSpPr txBox="1"/>
            <p:nvPr/>
          </p:nvSpPr>
          <p:spPr>
            <a:xfrm>
              <a:off x="2337674" y="4034325"/>
              <a:ext cx="2690608" cy="369332"/>
            </a:xfrm>
            <a:prstGeom prst="rect">
              <a:avLst/>
            </a:prstGeom>
            <a:solidFill>
              <a:schemeClr val="bg1"/>
            </a:solidFill>
            <a:ln w="19050">
              <a:solidFill>
                <a:schemeClr val="tx1"/>
              </a:solidFill>
            </a:ln>
          </p:spPr>
          <p:txBody>
            <a:bodyPr wrap="none" rtlCol="0">
              <a:spAutoFit/>
            </a:bodyPr>
            <a:lstStyle/>
            <a:p>
              <a:pPr fontAlgn="base">
                <a:spcBef>
                  <a:spcPct val="0"/>
                </a:spcBef>
                <a:spcAft>
                  <a:spcPct val="0"/>
                </a:spcAft>
              </a:pPr>
              <a:r>
                <a:rPr lang="en-GB" sz="1600" dirty="0" smtClean="0">
                  <a:solidFill>
                    <a:prstClr val="black"/>
                  </a:solidFill>
                  <a:latin typeface="Arial" charset="0"/>
                </a:rPr>
                <a:t>Beta </a:t>
              </a:r>
              <a:r>
                <a:rPr lang="en-GB" sz="1600" dirty="0" err="1" smtClean="0">
                  <a:solidFill>
                    <a:prstClr val="black"/>
                  </a:solidFill>
                  <a:latin typeface="Arial" charset="0"/>
                </a:rPr>
                <a:t>globin</a:t>
              </a:r>
              <a:r>
                <a:rPr lang="en-GB" sz="1600" dirty="0">
                  <a:solidFill>
                    <a:prstClr val="black"/>
                  </a:solidFill>
                  <a:latin typeface="Arial" charset="0"/>
                </a:rPr>
                <a:t> </a:t>
              </a:r>
              <a:r>
                <a:rPr lang="en-GB" sz="1600" dirty="0" smtClean="0">
                  <a:solidFill>
                    <a:prstClr val="black"/>
                  </a:solidFill>
                  <a:latin typeface="Arial" charset="0"/>
                </a:rPr>
                <a:t>gene on </a:t>
              </a:r>
              <a:r>
                <a:rPr lang="en-GB" sz="1600" dirty="0" err="1" smtClean="0">
                  <a:solidFill>
                    <a:prstClr val="black"/>
                  </a:solidFill>
                  <a:latin typeface="Arial" charset="0"/>
                </a:rPr>
                <a:t>chr</a:t>
              </a:r>
              <a:r>
                <a:rPr lang="en-GB" sz="1600" dirty="0" smtClean="0">
                  <a:solidFill>
                    <a:prstClr val="black"/>
                  </a:solidFill>
                  <a:latin typeface="Arial" charset="0"/>
                </a:rPr>
                <a:t> 11</a:t>
              </a:r>
              <a:endParaRPr lang="en-GB" sz="1600" dirty="0">
                <a:solidFill>
                  <a:prstClr val="black"/>
                </a:solidFill>
                <a:latin typeface="Arial" charset="0"/>
              </a:endParaRPr>
            </a:p>
          </p:txBody>
        </p:sp>
      </p:grpSp>
      <p:grpSp>
        <p:nvGrpSpPr>
          <p:cNvPr id="8" name="Group 72"/>
          <p:cNvGrpSpPr/>
          <p:nvPr/>
        </p:nvGrpSpPr>
        <p:grpSpPr>
          <a:xfrm>
            <a:off x="4193958" y="2219494"/>
            <a:ext cx="2788769" cy="369332"/>
            <a:chOff x="4193958" y="2219494"/>
            <a:chExt cx="2788769" cy="369332"/>
          </a:xfrm>
        </p:grpSpPr>
        <p:cxnSp>
          <p:nvCxnSpPr>
            <p:cNvPr id="52" name="Straight Arrow Connector 51"/>
            <p:cNvCxnSpPr/>
            <p:nvPr/>
          </p:nvCxnSpPr>
          <p:spPr>
            <a:xfrm flipH="1">
              <a:off x="4197330" y="2535644"/>
              <a:ext cx="756084" cy="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a:off x="4193958" y="2307654"/>
              <a:ext cx="756084" cy="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4788024" y="2219494"/>
              <a:ext cx="2194703" cy="369332"/>
            </a:xfrm>
            <a:prstGeom prst="rect">
              <a:avLst/>
            </a:prstGeom>
            <a:solidFill>
              <a:schemeClr val="bg1"/>
            </a:solidFill>
            <a:ln w="19050">
              <a:solidFill>
                <a:schemeClr val="tx1"/>
              </a:solidFill>
            </a:ln>
          </p:spPr>
          <p:txBody>
            <a:bodyPr wrap="none" rtlCol="0">
              <a:spAutoFit/>
            </a:bodyPr>
            <a:lstStyle/>
            <a:p>
              <a:pPr fontAlgn="base">
                <a:spcBef>
                  <a:spcPct val="0"/>
                </a:spcBef>
                <a:spcAft>
                  <a:spcPct val="0"/>
                </a:spcAft>
              </a:pPr>
              <a:r>
                <a:rPr lang="en-GB" sz="1600" dirty="0">
                  <a:solidFill>
                    <a:prstClr val="black"/>
                  </a:solidFill>
                  <a:latin typeface="Arial" charset="0"/>
                </a:rPr>
                <a:t>P</a:t>
              </a:r>
              <a:r>
                <a:rPr lang="en-GB" sz="1600" dirty="0" smtClean="0">
                  <a:solidFill>
                    <a:prstClr val="black"/>
                  </a:solidFill>
                  <a:latin typeface="Arial" charset="0"/>
                </a:rPr>
                <a:t>aternal SNP markers</a:t>
              </a:r>
              <a:endParaRPr lang="en-GB" sz="1600" dirty="0">
                <a:solidFill>
                  <a:prstClr val="black"/>
                </a:solidFill>
                <a:latin typeface="Arial" charset="0"/>
              </a:endParaRPr>
            </a:p>
          </p:txBody>
        </p:sp>
      </p:grpSp>
      <p:grpSp>
        <p:nvGrpSpPr>
          <p:cNvPr id="9" name="Group 73"/>
          <p:cNvGrpSpPr/>
          <p:nvPr/>
        </p:nvGrpSpPr>
        <p:grpSpPr>
          <a:xfrm>
            <a:off x="4938873" y="2569399"/>
            <a:ext cx="2872254" cy="369332"/>
            <a:chOff x="4193958" y="2219494"/>
            <a:chExt cx="2872254" cy="369332"/>
          </a:xfrm>
        </p:grpSpPr>
        <p:cxnSp>
          <p:nvCxnSpPr>
            <p:cNvPr id="75" name="Straight Arrow Connector 74"/>
            <p:cNvCxnSpPr/>
            <p:nvPr/>
          </p:nvCxnSpPr>
          <p:spPr>
            <a:xfrm flipH="1">
              <a:off x="4197330" y="2535644"/>
              <a:ext cx="756084" cy="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flipH="1">
              <a:off x="4193958" y="2307654"/>
              <a:ext cx="756084" cy="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4788024" y="2219494"/>
              <a:ext cx="2278188" cy="369332"/>
            </a:xfrm>
            <a:prstGeom prst="rect">
              <a:avLst/>
            </a:prstGeom>
            <a:solidFill>
              <a:schemeClr val="bg1"/>
            </a:solidFill>
            <a:ln w="19050">
              <a:solidFill>
                <a:schemeClr val="tx1"/>
              </a:solidFill>
            </a:ln>
          </p:spPr>
          <p:txBody>
            <a:bodyPr wrap="none" rtlCol="0">
              <a:spAutoFit/>
            </a:bodyPr>
            <a:lstStyle/>
            <a:p>
              <a:pPr fontAlgn="base">
                <a:spcBef>
                  <a:spcPct val="0"/>
                </a:spcBef>
                <a:spcAft>
                  <a:spcPct val="0"/>
                </a:spcAft>
              </a:pPr>
              <a:r>
                <a:rPr lang="en-GB" sz="1600" dirty="0" smtClean="0">
                  <a:solidFill>
                    <a:prstClr val="black"/>
                  </a:solidFill>
                  <a:latin typeface="Arial" charset="0"/>
                </a:rPr>
                <a:t>Maternal SNP markers</a:t>
              </a:r>
              <a:endParaRPr lang="en-GB" sz="1600" dirty="0">
                <a:solidFill>
                  <a:prstClr val="black"/>
                </a:solidFill>
                <a:latin typeface="Arial" charset="0"/>
              </a:endParaRPr>
            </a:p>
          </p:txBody>
        </p:sp>
      </p:grpSp>
      <p:sp>
        <p:nvSpPr>
          <p:cNvPr id="53" name="TextBox 52"/>
          <p:cNvSpPr txBox="1"/>
          <p:nvPr/>
        </p:nvSpPr>
        <p:spPr>
          <a:xfrm>
            <a:off x="1444413" y="6053952"/>
            <a:ext cx="6255174" cy="523220"/>
          </a:xfrm>
          <a:prstGeom prst="rect">
            <a:avLst/>
          </a:prstGeom>
          <a:noFill/>
        </p:spPr>
        <p:txBody>
          <a:bodyPr wrap="none" rtlCol="0">
            <a:spAutoFit/>
          </a:bodyPr>
          <a:lstStyle/>
          <a:p>
            <a:pPr fontAlgn="base">
              <a:spcBef>
                <a:spcPct val="0"/>
              </a:spcBef>
              <a:spcAft>
                <a:spcPct val="0"/>
              </a:spcAft>
            </a:pPr>
            <a:r>
              <a:rPr lang="en-GB" sz="2800" dirty="0" smtClean="0">
                <a:solidFill>
                  <a:prstClr val="black"/>
                </a:solidFill>
                <a:cs typeface="Calibri" pitchFamily="34" charset="0"/>
              </a:rPr>
              <a:t>Molecular genetic ‘chromosome painting’</a:t>
            </a:r>
            <a:endParaRPr lang="en-GB" sz="2800" dirty="0">
              <a:solidFill>
                <a:prstClr val="black"/>
              </a:solidFill>
              <a:cs typeface="Calibri" pitchFamily="34" charset="0"/>
            </a:endParaRPr>
          </a:p>
        </p:txBody>
      </p:sp>
    </p:spTree>
    <p:extLst>
      <p:ext uri="{BB962C8B-B14F-4D97-AF65-F5344CB8AC3E}">
        <p14:creationId xmlns:p14="http://schemas.microsoft.com/office/powerpoint/2010/main" xmlns="" val="143892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20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700643" y="380000"/>
          <a:ext cx="7683336" cy="5759542"/>
        </p:xfrm>
        <a:graphic>
          <a:graphicData uri="http://schemas.openxmlformats.org/drawingml/2006/table">
            <a:tbl>
              <a:tblPr/>
              <a:tblGrid>
                <a:gridCol w="1898255"/>
                <a:gridCol w="766873"/>
                <a:gridCol w="766333"/>
                <a:gridCol w="843669"/>
                <a:gridCol w="382895"/>
                <a:gridCol w="1533207"/>
                <a:gridCol w="537028"/>
                <a:gridCol w="477538"/>
                <a:gridCol w="477538"/>
              </a:tblGrid>
              <a:tr h="402323">
                <a:tc rowSpan="2">
                  <a:txBody>
                    <a:bodyPr/>
                    <a:lstStyle/>
                    <a:p>
                      <a:pPr algn="ctr">
                        <a:spcAft>
                          <a:spcPts val="0"/>
                        </a:spcAft>
                      </a:pPr>
                      <a:r>
                        <a:rPr lang="en-US" sz="1000" b="1">
                          <a:solidFill>
                            <a:srgbClr val="FFFFFF"/>
                          </a:solidFill>
                          <a:latin typeface="Calibri"/>
                          <a:ea typeface="Calibri"/>
                          <a:cs typeface="Times New Roman"/>
                        </a:rPr>
                        <a:t>PGD condition</a:t>
                      </a:r>
                      <a:endParaRPr lang="en-GB" sz="900">
                        <a:latin typeface="Times New Roman"/>
                        <a:ea typeface="Calibri"/>
                        <a:cs typeface="Times New Roman"/>
                      </a:endParaRPr>
                    </a:p>
                  </a:txBody>
                  <a:tcPr marL="40501" marR="40501" marT="0" marB="0" anchor="ctr">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c rowSpan="2">
                  <a:txBody>
                    <a:bodyPr/>
                    <a:lstStyle/>
                    <a:p>
                      <a:pPr algn="ctr">
                        <a:spcAft>
                          <a:spcPts val="0"/>
                        </a:spcAft>
                      </a:pPr>
                      <a:r>
                        <a:rPr lang="en-US" sz="1000" b="1">
                          <a:solidFill>
                            <a:srgbClr val="FFFFFF"/>
                          </a:solidFill>
                          <a:latin typeface="Calibri"/>
                          <a:ea typeface="Calibri"/>
                          <a:cs typeface="Times New Roman"/>
                        </a:rPr>
                        <a:t>Mode of inheritance</a:t>
                      </a:r>
                      <a:endParaRPr lang="en-GB" sz="900">
                        <a:latin typeface="Times New Roman"/>
                        <a:ea typeface="Calibri"/>
                        <a:cs typeface="Times New Roman"/>
                      </a:endParaRPr>
                    </a:p>
                  </a:txBody>
                  <a:tcPr marL="40501" marR="40501" marT="0" marB="0" anchor="ctr">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c rowSpan="2">
                  <a:txBody>
                    <a:bodyPr/>
                    <a:lstStyle/>
                    <a:p>
                      <a:pPr algn="ctr">
                        <a:spcAft>
                          <a:spcPts val="0"/>
                        </a:spcAft>
                      </a:pPr>
                      <a:r>
                        <a:rPr lang="en-US" sz="1000" b="1">
                          <a:solidFill>
                            <a:srgbClr val="FFFFFF"/>
                          </a:solidFill>
                          <a:latin typeface="Calibri"/>
                          <a:ea typeface="Calibri"/>
                          <a:cs typeface="Times New Roman"/>
                        </a:rPr>
                        <a:t>Gene/Locus</a:t>
                      </a:r>
                      <a:endParaRPr lang="en-GB" sz="900">
                        <a:latin typeface="Times New Roman"/>
                        <a:ea typeface="Calibri"/>
                        <a:cs typeface="Times New Roman"/>
                      </a:endParaRPr>
                    </a:p>
                  </a:txBody>
                  <a:tcPr marL="40501" marR="40501" marT="0" marB="0" anchor="ctr">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c rowSpan="2">
                  <a:txBody>
                    <a:bodyPr/>
                    <a:lstStyle/>
                    <a:p>
                      <a:pPr algn="ctr">
                        <a:spcAft>
                          <a:spcPts val="0"/>
                        </a:spcAft>
                      </a:pPr>
                      <a:r>
                        <a:rPr lang="en-US" sz="1000" b="1">
                          <a:solidFill>
                            <a:srgbClr val="FFFFFF"/>
                          </a:solidFill>
                          <a:latin typeface="Calibri"/>
                          <a:ea typeface="Calibri"/>
                          <a:cs typeface="Times New Roman"/>
                        </a:rPr>
                        <a:t>Phenotype MIM number</a:t>
                      </a:r>
                      <a:endParaRPr lang="en-GB" sz="900">
                        <a:latin typeface="Times New Roman"/>
                        <a:ea typeface="Calibri"/>
                        <a:cs typeface="Times New Roman"/>
                      </a:endParaRPr>
                    </a:p>
                  </a:txBody>
                  <a:tcPr marL="40501" marR="40501" marT="0" marB="0" anchor="ctr">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c rowSpan="2">
                  <a:txBody>
                    <a:bodyPr/>
                    <a:lstStyle/>
                    <a:p>
                      <a:pPr algn="ctr">
                        <a:spcAft>
                          <a:spcPts val="0"/>
                        </a:spcAft>
                      </a:pPr>
                      <a:r>
                        <a:rPr lang="en-US" sz="1000" b="1">
                          <a:solidFill>
                            <a:srgbClr val="FFFFFF"/>
                          </a:solidFill>
                          <a:latin typeface="Calibri"/>
                          <a:ea typeface="Calibri"/>
                          <a:cs typeface="Times New Roman"/>
                        </a:rPr>
                        <a:t>Chr</a:t>
                      </a:r>
                      <a:endParaRPr lang="en-GB" sz="900">
                        <a:latin typeface="Times New Roman"/>
                        <a:ea typeface="Calibri"/>
                        <a:cs typeface="Times New Roman"/>
                      </a:endParaRPr>
                    </a:p>
                  </a:txBody>
                  <a:tcPr marL="40501" marR="40501" marT="0" marB="0" anchor="ctr">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c rowSpan="2">
                  <a:txBody>
                    <a:bodyPr/>
                    <a:lstStyle/>
                    <a:p>
                      <a:pPr algn="ctr">
                        <a:spcAft>
                          <a:spcPts val="0"/>
                        </a:spcAft>
                      </a:pPr>
                      <a:r>
                        <a:rPr lang="en-US" sz="1000" b="1">
                          <a:solidFill>
                            <a:srgbClr val="FFFFFF"/>
                          </a:solidFill>
                          <a:latin typeface="Calibri"/>
                          <a:ea typeface="Calibri"/>
                          <a:cs typeface="Times New Roman"/>
                        </a:rPr>
                        <a:t>Region</a:t>
                      </a:r>
                      <a:endParaRPr lang="en-GB" sz="900">
                        <a:latin typeface="Times New Roman"/>
                        <a:ea typeface="Calibri"/>
                        <a:cs typeface="Times New Roman"/>
                      </a:endParaRPr>
                    </a:p>
                  </a:txBody>
                  <a:tcPr marL="40501" marR="40501" marT="0" marB="0" anchor="ctr">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c gridSpan="3">
                  <a:txBody>
                    <a:bodyPr/>
                    <a:lstStyle/>
                    <a:p>
                      <a:pPr algn="ctr">
                        <a:spcAft>
                          <a:spcPts val="0"/>
                        </a:spcAft>
                      </a:pPr>
                      <a:r>
                        <a:rPr lang="en-US" sz="1000" b="1">
                          <a:solidFill>
                            <a:srgbClr val="FFFFFF"/>
                          </a:solidFill>
                          <a:latin typeface="Calibri"/>
                          <a:ea typeface="Calibri"/>
                          <a:cs typeface="Times New Roman"/>
                        </a:rPr>
                        <a:t>SNP coverage</a:t>
                      </a:r>
                      <a:endParaRPr lang="en-GB" sz="900">
                        <a:latin typeface="Times New Roman"/>
                        <a:ea typeface="Calibri"/>
                        <a:cs typeface="Times New Roman"/>
                      </a:endParaRPr>
                    </a:p>
                  </a:txBody>
                  <a:tcPr marL="40501" marR="40501" marT="0" marB="0" anchor="ctr">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c hMerge="1">
                  <a:txBody>
                    <a:bodyPr/>
                    <a:lstStyle/>
                    <a:p>
                      <a:endParaRPr lang="en-GB"/>
                    </a:p>
                  </a:txBody>
                  <a:tcPr/>
                </a:tc>
                <a:tc hMerge="1">
                  <a:txBody>
                    <a:bodyPr/>
                    <a:lstStyle/>
                    <a:p>
                      <a:endParaRPr lang="en-GB"/>
                    </a:p>
                  </a:txBody>
                  <a:tcPr/>
                </a:tc>
              </a:tr>
              <a:tr h="306128">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spcAft>
                          <a:spcPts val="0"/>
                        </a:spcAft>
                      </a:pPr>
                      <a:r>
                        <a:rPr lang="en-US" sz="1000" b="1">
                          <a:solidFill>
                            <a:srgbClr val="FFFFFF"/>
                          </a:solidFill>
                          <a:latin typeface="Calibri"/>
                          <a:ea typeface="Calibri"/>
                          <a:cs typeface="Times New Roman"/>
                        </a:rPr>
                        <a:t>5'</a:t>
                      </a:r>
                      <a:endParaRPr lang="en-GB" sz="900">
                        <a:latin typeface="Times New Roman"/>
                        <a:ea typeface="Calibri"/>
                        <a:cs typeface="Times New Roman"/>
                      </a:endParaRPr>
                    </a:p>
                  </a:txBody>
                  <a:tcPr marL="40501" marR="40501" marT="0" marB="0" anchor="ctr">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c>
                  <a:txBody>
                    <a:bodyPr/>
                    <a:lstStyle/>
                    <a:p>
                      <a:pPr algn="ctr">
                        <a:spcAft>
                          <a:spcPts val="0"/>
                        </a:spcAft>
                      </a:pPr>
                      <a:r>
                        <a:rPr lang="en-US" sz="1000" b="1">
                          <a:solidFill>
                            <a:srgbClr val="FFFFFF"/>
                          </a:solidFill>
                          <a:latin typeface="Calibri"/>
                          <a:ea typeface="Calibri"/>
                          <a:cs typeface="Times New Roman"/>
                        </a:rPr>
                        <a:t>Gene/</a:t>
                      </a:r>
                      <a:endParaRPr lang="en-GB" sz="900">
                        <a:latin typeface="Times New Roman"/>
                        <a:ea typeface="Calibri"/>
                        <a:cs typeface="Times New Roman"/>
                      </a:endParaRPr>
                    </a:p>
                    <a:p>
                      <a:pPr algn="ctr">
                        <a:spcAft>
                          <a:spcPts val="0"/>
                        </a:spcAft>
                      </a:pPr>
                      <a:r>
                        <a:rPr lang="en-US" sz="1000" b="1">
                          <a:solidFill>
                            <a:srgbClr val="FFFFFF"/>
                          </a:solidFill>
                          <a:latin typeface="Calibri"/>
                          <a:ea typeface="Calibri"/>
                          <a:cs typeface="Times New Roman"/>
                        </a:rPr>
                        <a:t>Locus</a:t>
                      </a:r>
                      <a:endParaRPr lang="en-GB" sz="900">
                        <a:latin typeface="Times New Roman"/>
                        <a:ea typeface="Calibri"/>
                        <a:cs typeface="Times New Roman"/>
                      </a:endParaRPr>
                    </a:p>
                  </a:txBody>
                  <a:tcPr marL="40501" marR="40501" marT="0" marB="0" anchor="ctr">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c>
                  <a:txBody>
                    <a:bodyPr/>
                    <a:lstStyle/>
                    <a:p>
                      <a:pPr algn="ctr">
                        <a:spcAft>
                          <a:spcPts val="0"/>
                        </a:spcAft>
                      </a:pPr>
                      <a:r>
                        <a:rPr lang="en-US" sz="1000" b="1">
                          <a:solidFill>
                            <a:srgbClr val="FFFFFF"/>
                          </a:solidFill>
                          <a:latin typeface="Calibri"/>
                          <a:ea typeface="Calibri"/>
                          <a:cs typeface="Times New Roman"/>
                        </a:rPr>
                        <a:t>3'</a:t>
                      </a:r>
                      <a:endParaRPr lang="en-GB" sz="900">
                        <a:latin typeface="Times New Roman"/>
                        <a:ea typeface="Calibri"/>
                        <a:cs typeface="Times New Roman"/>
                      </a:endParaRPr>
                    </a:p>
                  </a:txBody>
                  <a:tcPr marL="40501" marR="40501" marT="0" marB="0" anchor="ctr">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solidFill>
                      <a:srgbClr val="4F81BD"/>
                    </a:solidFill>
                  </a:tcPr>
                </a:tc>
              </a:tr>
              <a:tr h="153063">
                <a:tc>
                  <a:txBody>
                    <a:bodyPr/>
                    <a:lstStyle/>
                    <a:p>
                      <a:pPr>
                        <a:spcAft>
                          <a:spcPts val="0"/>
                        </a:spcAft>
                      </a:pPr>
                      <a:r>
                        <a:rPr lang="en-US" sz="1000" b="1">
                          <a:latin typeface="Calibri"/>
                          <a:ea typeface="Calibri"/>
                          <a:cs typeface="Times New Roman"/>
                        </a:rPr>
                        <a:t>Crigler Najar Syndrome</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UGTIA1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solidFill>
                            <a:srgbClr val="000000"/>
                          </a:solidFill>
                          <a:latin typeface="Calibri"/>
                          <a:ea typeface="Calibri"/>
                          <a:cs typeface="Times New Roman"/>
                        </a:rPr>
                        <a:t>218800</a:t>
                      </a:r>
                      <a:endParaRPr lang="en-GB" sz="900">
                        <a:latin typeface="Times New Roman"/>
                        <a:ea typeface="Calibri"/>
                        <a:cs typeface="Times New Roman"/>
                      </a:endParaRPr>
                    </a:p>
                  </a:txBody>
                  <a:tcPr marL="40501" marR="40501" marT="0" marB="0" anchor="b">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234,668,918-234,681,944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261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372</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Bardet Biedl Syndrome 3 </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ARL6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solidFill>
                            <a:srgbClr val="000000"/>
                          </a:solidFill>
                          <a:latin typeface="Calibri"/>
                          <a:ea typeface="Calibri"/>
                          <a:cs typeface="Times New Roman"/>
                        </a:rPr>
                        <a:t>209900</a:t>
                      </a:r>
                      <a:endParaRPr lang="en-GB" sz="900">
                        <a:latin typeface="Times New Roman"/>
                        <a:ea typeface="Calibri"/>
                        <a:cs typeface="Times New Roman"/>
                      </a:endParaRPr>
                    </a:p>
                  </a:txBody>
                  <a:tcPr marL="40501" marR="40501" marT="0" marB="0" anchor="b">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97,483,594-97,517,372</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280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212</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Huntington Disease</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HTT</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143100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3,076,407-3,245,686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315</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256</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306128">
                <a:tc>
                  <a:txBody>
                    <a:bodyPr/>
                    <a:lstStyle/>
                    <a:p>
                      <a:pPr>
                        <a:spcAft>
                          <a:spcPts val="0"/>
                        </a:spcAft>
                      </a:pPr>
                      <a:r>
                        <a:rPr lang="en-US" sz="1000" b="1">
                          <a:latin typeface="Calibri"/>
                          <a:ea typeface="Calibri"/>
                          <a:cs typeface="Times New Roman"/>
                        </a:rPr>
                        <a:t>Facioscapulohumeral muscular dystrophy</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FSHD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158900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endParaRPr lang="en-US" sz="1000">
                        <a:latin typeface="Calibri"/>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183,200,000-191,154,276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291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853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0</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Spinal Muscular Atrophy</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SMN1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253300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5</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70,220,767-70,248,838</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29</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98</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306128">
                <a:tc>
                  <a:txBody>
                    <a:bodyPr/>
                    <a:lstStyle/>
                    <a:p>
                      <a:pPr>
                        <a:spcAft>
                          <a:spcPts val="0"/>
                        </a:spcAft>
                      </a:pPr>
                      <a:r>
                        <a:rPr lang="en-US" sz="1000" b="1">
                          <a:latin typeface="Calibri"/>
                          <a:ea typeface="Calibri"/>
                          <a:cs typeface="Times New Roman"/>
                        </a:rPr>
                        <a:t>Osteopetrosis-infantile Malignant</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OSTM1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259720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108,362,612-108,395,940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221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113</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Polycystic Kidney Disease</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PKHD1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263200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51,480,144-51,952,422</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274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78</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342</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Cystic Fibrosis</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CFTR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219700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117,120,016-117,308,718</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93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55</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306128">
                <a:tc>
                  <a:txBody>
                    <a:bodyPr/>
                    <a:lstStyle/>
                    <a:p>
                      <a:pPr>
                        <a:spcAft>
                          <a:spcPts val="0"/>
                        </a:spcAft>
                      </a:pPr>
                      <a:r>
                        <a:rPr lang="en-US" sz="1000" b="1">
                          <a:latin typeface="Calibri"/>
                          <a:ea typeface="Calibri"/>
                          <a:cs typeface="Times New Roman"/>
                        </a:rPr>
                        <a:t>Congenetial Lipodystrophy</a:t>
                      </a:r>
                      <a:endParaRPr lang="en-GB" sz="900">
                        <a:latin typeface="Times New Roman"/>
                        <a:ea typeface="Calibri"/>
                        <a:cs typeface="Times New Roman"/>
                      </a:endParaRPr>
                    </a:p>
                    <a:p>
                      <a:pPr>
                        <a:spcAft>
                          <a:spcPts val="0"/>
                        </a:spcAft>
                      </a:pPr>
                      <a:r>
                        <a:rPr lang="en-US" sz="1000" b="1">
                          <a:latin typeface="Calibri"/>
                          <a:ea typeface="Calibri"/>
                          <a:cs typeface="Times New Roman"/>
                        </a:rPr>
                        <a:t>type 1</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AGPAT2</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608594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9</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139,567,594-139,581,910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304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211</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Beta-thalassemia</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HBB</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613985</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5,246,695-5,248,300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201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305</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Sickle cell Anemia</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HBB</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603903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5,246,695-5,248,300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201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305</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Smith Lemli Optiz</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DHCR7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270400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71,145,456-71,159,476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213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277</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306128">
                <a:tc>
                  <a:txBody>
                    <a:bodyPr/>
                    <a:lstStyle/>
                    <a:p>
                      <a:pPr>
                        <a:spcAft>
                          <a:spcPts val="0"/>
                        </a:spcAft>
                      </a:pPr>
                      <a:r>
                        <a:rPr lang="en-US" sz="1000" b="1">
                          <a:latin typeface="Calibri"/>
                          <a:ea typeface="Calibri"/>
                          <a:cs typeface="Times New Roman"/>
                        </a:rPr>
                        <a:t>Breast cancer predisposition (BRCA2)</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BRCA2</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612555</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32,889,616-32,973,808</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207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151</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Retinoblastoma</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RB1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180200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48,877,883-49,056,026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294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195</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Propinic Acedimuia</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Alpha PCCA</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606054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100,741,268-101,182,690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299</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46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258</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Li-Fraumeni syndrome </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TP53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151623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7,571,719-7,590,867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250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283</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Breast Cancer 1</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BRCA1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604370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41,196,311-41,277,499</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156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25</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340</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306128">
                <a:tc>
                  <a:txBody>
                    <a:bodyPr/>
                    <a:lstStyle/>
                    <a:p>
                      <a:pPr>
                        <a:spcAft>
                          <a:spcPts val="0"/>
                        </a:spcAft>
                      </a:pPr>
                      <a:r>
                        <a:rPr lang="en-US" sz="1000" b="1">
                          <a:latin typeface="Calibri"/>
                          <a:ea typeface="Calibri"/>
                          <a:cs typeface="Times New Roman"/>
                        </a:rPr>
                        <a:t>Peutz-Jeghers syndrome</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STK11 (LKB1)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175200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19</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1,205,797-1,228,433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137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307</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Familial hypercholesterolemia</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LDLR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143890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19</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11,200,037-11,244,505</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281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12</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281</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Myotonic dystrophy type 1 </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DMPK</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160900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19</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46,272,974-46,285,814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136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108</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306128">
                <a:tc>
                  <a:txBody>
                    <a:bodyPr/>
                    <a:lstStyle/>
                    <a:p>
                      <a:pPr>
                        <a:spcAft>
                          <a:spcPts val="0"/>
                        </a:spcAft>
                      </a:pPr>
                      <a:r>
                        <a:rPr lang="en-US" sz="1000" b="1">
                          <a:latin typeface="Calibri"/>
                          <a:ea typeface="Calibri"/>
                          <a:cs typeface="Times New Roman"/>
                        </a:rPr>
                        <a:t>Bardet Biedel Syndrome</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AR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MKKS / BBS6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209900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10,385,427-10,414,886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324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274</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Duchene Muscular Dystrophy</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XR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DMD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310200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X</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31,137,344-33,357,725</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226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320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66</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Xq deletion</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endParaRPr lang="en-US" sz="1000">
                        <a:latin typeface="Calibri"/>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endParaRPr lang="en-US" sz="1000">
                        <a:latin typeface="Calibri"/>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endParaRPr lang="en-US" sz="1000">
                        <a:latin typeface="Calibri"/>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X</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131,336,145-132,612,743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156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38</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152</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Fragile-X Syndrome </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XD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FMR1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300624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X</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146,993,468-147,032,646</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279</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8</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259</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X-linked myotubular myopathy</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XR</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MTM1</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310400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X</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149,737,046-149,841,615</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255</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17</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356</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r>
                        <a:rPr lang="en-US" sz="1000" b="1">
                          <a:latin typeface="Calibri"/>
                          <a:ea typeface="Calibri"/>
                          <a:cs typeface="Times New Roman"/>
                        </a:rPr>
                        <a:t>Incontinentia pigmenti </a:t>
                      </a: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XD</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IKBKG</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308300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X</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153,770,458 -153,793,260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340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4</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246</a:t>
                      </a:r>
                      <a:endParaRPr lang="en-GB" sz="90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r h="153063">
                <a:tc>
                  <a:txBody>
                    <a:bodyPr/>
                    <a:lstStyle/>
                    <a:p>
                      <a:pPr>
                        <a:spcAft>
                          <a:spcPts val="0"/>
                        </a:spcAft>
                      </a:pPr>
                      <a:endParaRPr lang="en-GB" sz="900">
                        <a:latin typeface="Times New Roman"/>
                        <a:ea typeface="Calibri"/>
                        <a:cs typeface="Times New Roman"/>
                      </a:endParaRPr>
                    </a:p>
                  </a:txBody>
                  <a:tcPr marL="40501" marR="40501" marT="0" marB="0">
                    <a:lnL w="12700" cap="flat" cmpd="sng" algn="ctr">
                      <a:solidFill>
                        <a:srgbClr val="4F81BD"/>
                      </a:solidFill>
                      <a:prstDash val="solid"/>
                      <a:round/>
                      <a:headEnd type="none" w="med" len="med"/>
                      <a:tailEnd type="none" w="med" len="med"/>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endParaRPr lang="en-US" sz="1000">
                        <a:latin typeface="Calibri"/>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endParaRPr lang="en-US" sz="1000">
                        <a:latin typeface="Calibri"/>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endParaRPr lang="en-US" sz="1000">
                        <a:latin typeface="Calibri"/>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endParaRPr lang="en-US" sz="1000">
                        <a:latin typeface="Calibri"/>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b="1">
                          <a:latin typeface="Calibri"/>
                          <a:ea typeface="Calibri"/>
                          <a:cs typeface="Times New Roman"/>
                        </a:rPr>
                        <a:t>Range</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29-340</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a:latin typeface="Calibri"/>
                          <a:ea typeface="Calibri"/>
                          <a:cs typeface="Times New Roman"/>
                        </a:rPr>
                        <a:t>0-853</a:t>
                      </a:r>
                      <a:endParaRPr lang="en-GB" sz="900">
                        <a:latin typeface="Times New Roman"/>
                        <a:ea typeface="Calibri"/>
                        <a:cs typeface="Times New Roman"/>
                      </a:endParaRPr>
                    </a:p>
                  </a:txBody>
                  <a:tcPr marL="40501" marR="40501" marT="0" marB="0">
                    <a:lnL>
                      <a:noFill/>
                    </a:lnL>
                    <a:lnR>
                      <a:noFill/>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c>
                  <a:txBody>
                    <a:bodyPr/>
                    <a:lstStyle/>
                    <a:p>
                      <a:pPr algn="ctr">
                        <a:spcAft>
                          <a:spcPts val="0"/>
                        </a:spcAft>
                      </a:pPr>
                      <a:r>
                        <a:rPr lang="en-US" sz="1000" dirty="0">
                          <a:latin typeface="Calibri"/>
                          <a:ea typeface="Calibri"/>
                          <a:cs typeface="Times New Roman"/>
                        </a:rPr>
                        <a:t>0-372</a:t>
                      </a:r>
                      <a:endParaRPr lang="en-GB" sz="900" dirty="0">
                        <a:latin typeface="Times New Roman"/>
                        <a:ea typeface="Calibri"/>
                        <a:cs typeface="Times New Roman"/>
                      </a:endParaRPr>
                    </a:p>
                  </a:txBody>
                  <a:tcPr marL="40501" marR="40501" marT="0" marB="0">
                    <a:lnL>
                      <a:noFill/>
                    </a:lnL>
                    <a:lnR w="12700" cap="flat" cmpd="sng" algn="ctr">
                      <a:solidFill>
                        <a:srgbClr val="4F81BD"/>
                      </a:solidFill>
                      <a:prstDash val="solid"/>
                      <a:round/>
                      <a:headEnd type="none" w="med" len="med"/>
                      <a:tailEnd type="none" w="med" len="med"/>
                    </a:lnR>
                    <a:lnT w="12700" cap="flat" cmpd="sng" algn="ctr">
                      <a:solidFill>
                        <a:srgbClr val="4F81BD"/>
                      </a:solidFill>
                      <a:prstDash val="solid"/>
                      <a:round/>
                      <a:headEnd type="none" w="med" len="med"/>
                      <a:tailEnd type="none" w="med" len="med"/>
                    </a:lnT>
                    <a:lnB w="12700" cap="flat" cmpd="sng" algn="ctr">
                      <a:solidFill>
                        <a:srgbClr val="4F81BD"/>
                      </a:solidFill>
                      <a:prstDash val="solid"/>
                      <a:round/>
                      <a:headEnd type="none" w="med" len="med"/>
                      <a:tailEnd type="none" w="med" len="med"/>
                    </a:lnB>
                  </a:tcPr>
                </a:tc>
              </a:tr>
            </a:tbl>
          </a:graphicData>
        </a:graphic>
      </p:graphicFrame>
    </p:spTree>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282" name="Picture 2"/>
          <p:cNvPicPr>
            <a:picLocks noChangeAspect="1" noChangeArrowheads="1"/>
          </p:cNvPicPr>
          <p:nvPr/>
        </p:nvPicPr>
        <p:blipFill>
          <a:blip r:embed="rId2" cstate="print"/>
          <a:srcRect/>
          <a:stretch>
            <a:fillRect/>
          </a:stretch>
        </p:blipFill>
        <p:spPr bwMode="auto">
          <a:xfrm>
            <a:off x="1619672" y="260648"/>
            <a:ext cx="5904656" cy="2395429"/>
          </a:xfrm>
          <a:prstGeom prst="rect">
            <a:avLst/>
          </a:prstGeom>
          <a:noFill/>
          <a:ln w="9525">
            <a:noFill/>
            <a:miter lim="800000"/>
            <a:headEnd/>
            <a:tailEnd/>
          </a:ln>
        </p:spPr>
      </p:pic>
      <p:sp>
        <p:nvSpPr>
          <p:cNvPr id="3" name="TextBox 2"/>
          <p:cNvSpPr txBox="1"/>
          <p:nvPr/>
        </p:nvSpPr>
        <p:spPr>
          <a:xfrm>
            <a:off x="1259632" y="5991671"/>
            <a:ext cx="7560840" cy="461665"/>
          </a:xfrm>
          <a:prstGeom prst="rect">
            <a:avLst/>
          </a:prstGeom>
          <a:noFill/>
        </p:spPr>
        <p:txBody>
          <a:bodyPr wrap="square">
            <a:spAutoFit/>
          </a:bodyPr>
          <a:lstStyle/>
          <a:p>
            <a:pPr>
              <a:defRPr/>
            </a:pPr>
            <a:r>
              <a:rPr lang="en-GB" sz="2400" dirty="0" smtClean="0">
                <a:solidFill>
                  <a:schemeClr val="tx1">
                    <a:lumMod val="75000"/>
                  </a:schemeClr>
                </a:solidFill>
                <a:latin typeface="Calibri" pitchFamily="34" charset="0"/>
                <a:cs typeface="Calibri" pitchFamily="34" charset="0"/>
              </a:rPr>
              <a:t>Goldberg-</a:t>
            </a:r>
            <a:r>
              <a:rPr lang="en-GB" sz="2400" dirty="0" err="1" smtClean="0">
                <a:solidFill>
                  <a:schemeClr val="tx1">
                    <a:lumMod val="75000"/>
                  </a:schemeClr>
                </a:solidFill>
                <a:latin typeface="Calibri" pitchFamily="34" charset="0"/>
                <a:cs typeface="Calibri" pitchFamily="34" charset="0"/>
              </a:rPr>
              <a:t>Strassler</a:t>
            </a:r>
            <a:r>
              <a:rPr lang="en-GB" sz="2400" dirty="0" smtClean="0">
                <a:solidFill>
                  <a:schemeClr val="tx1">
                    <a:lumMod val="75000"/>
                  </a:schemeClr>
                </a:solidFill>
                <a:latin typeface="Calibri" pitchFamily="34" charset="0"/>
                <a:cs typeface="Calibri" pitchFamily="34" charset="0"/>
              </a:rPr>
              <a:t> </a:t>
            </a:r>
            <a:r>
              <a:rPr lang="en-GB" sz="2400" dirty="0">
                <a:solidFill>
                  <a:schemeClr val="tx1">
                    <a:lumMod val="75000"/>
                  </a:schemeClr>
                </a:solidFill>
                <a:latin typeface="Calibri" pitchFamily="34" charset="0"/>
                <a:cs typeface="Calibri" pitchFamily="34" charset="0"/>
              </a:rPr>
              <a:t>et al (</a:t>
            </a:r>
            <a:r>
              <a:rPr lang="en-GB" sz="2400" dirty="0" smtClean="0">
                <a:solidFill>
                  <a:schemeClr val="tx1">
                    <a:lumMod val="75000"/>
                  </a:schemeClr>
                </a:solidFill>
                <a:latin typeface="Calibri" pitchFamily="34" charset="0"/>
                <a:cs typeface="Calibri" pitchFamily="34" charset="0"/>
              </a:rPr>
              <a:t>2016) </a:t>
            </a:r>
            <a:r>
              <a:rPr lang="en-GB" sz="2400" dirty="0" err="1" smtClean="0">
                <a:solidFill>
                  <a:schemeClr val="tx1">
                    <a:lumMod val="75000"/>
                  </a:schemeClr>
                </a:solidFill>
                <a:latin typeface="Calibri" pitchFamily="34" charset="0"/>
                <a:cs typeface="Calibri" pitchFamily="34" charset="0"/>
              </a:rPr>
              <a:t>Fert</a:t>
            </a:r>
            <a:r>
              <a:rPr lang="en-GB" sz="2400" dirty="0" smtClean="0">
                <a:solidFill>
                  <a:schemeClr val="tx1">
                    <a:lumMod val="75000"/>
                  </a:schemeClr>
                </a:solidFill>
                <a:latin typeface="Calibri" pitchFamily="34" charset="0"/>
                <a:cs typeface="Calibri" pitchFamily="34" charset="0"/>
              </a:rPr>
              <a:t> </a:t>
            </a:r>
            <a:r>
              <a:rPr lang="en-GB" sz="2400" dirty="0" err="1" smtClean="0">
                <a:solidFill>
                  <a:schemeClr val="tx1">
                    <a:lumMod val="75000"/>
                  </a:schemeClr>
                </a:solidFill>
                <a:latin typeface="Calibri" pitchFamily="34" charset="0"/>
                <a:cs typeface="Calibri" pitchFamily="34" charset="0"/>
              </a:rPr>
              <a:t>Stert</a:t>
            </a:r>
            <a:r>
              <a:rPr lang="en-GB" sz="2400" dirty="0" smtClean="0">
                <a:solidFill>
                  <a:schemeClr val="tx1">
                    <a:lumMod val="75000"/>
                  </a:schemeClr>
                </a:solidFill>
                <a:latin typeface="Calibri" pitchFamily="34" charset="0"/>
                <a:cs typeface="Calibri" pitchFamily="34" charset="0"/>
              </a:rPr>
              <a:t> 106 (3) </a:t>
            </a:r>
            <a:r>
              <a:rPr lang="en-GB" sz="2400" dirty="0" err="1" smtClean="0">
                <a:solidFill>
                  <a:schemeClr val="tx1">
                    <a:lumMod val="75000"/>
                  </a:schemeClr>
                </a:solidFill>
                <a:latin typeface="Calibri" pitchFamily="34" charset="0"/>
                <a:cs typeface="Calibri" pitchFamily="34" charset="0"/>
              </a:rPr>
              <a:t>Suppl</a:t>
            </a:r>
            <a:r>
              <a:rPr lang="en-GB" sz="2400" dirty="0" smtClean="0">
                <a:solidFill>
                  <a:schemeClr val="tx1">
                    <a:lumMod val="75000"/>
                  </a:schemeClr>
                </a:solidFill>
                <a:latin typeface="Calibri" pitchFamily="34" charset="0"/>
                <a:cs typeface="Calibri" pitchFamily="34" charset="0"/>
              </a:rPr>
              <a:t> e160</a:t>
            </a:r>
            <a:endParaRPr lang="en-GB" sz="2400" dirty="0">
              <a:solidFill>
                <a:schemeClr val="tx1">
                  <a:lumMod val="75000"/>
                </a:schemeClr>
              </a:solidFill>
              <a:latin typeface="Calibri" pitchFamily="34" charset="0"/>
              <a:cs typeface="Calibri" pitchFamily="34" charset="0"/>
            </a:endParaRPr>
          </a:p>
        </p:txBody>
      </p:sp>
      <p:sp>
        <p:nvSpPr>
          <p:cNvPr id="4" name="TextBox 3"/>
          <p:cNvSpPr txBox="1"/>
          <p:nvPr/>
        </p:nvSpPr>
        <p:spPr>
          <a:xfrm>
            <a:off x="539552" y="2828835"/>
            <a:ext cx="7632848" cy="3785652"/>
          </a:xfrm>
          <a:prstGeom prst="rect">
            <a:avLst/>
          </a:prstGeom>
          <a:noFill/>
        </p:spPr>
        <p:txBody>
          <a:bodyPr wrap="square" rtlCol="0">
            <a:spAutoFit/>
          </a:bodyPr>
          <a:lstStyle/>
          <a:p>
            <a:pPr marL="361950" indent="-361950">
              <a:buFont typeface="Arial" pitchFamily="34" charset="0"/>
              <a:buChar char="•"/>
            </a:pPr>
            <a:r>
              <a:rPr lang="en-GB" sz="2400" dirty="0" smtClean="0"/>
              <a:t>694 PGD cycles by </a:t>
            </a:r>
            <a:r>
              <a:rPr lang="en-GB" sz="2400" dirty="0" err="1" smtClean="0"/>
              <a:t>karyomapping</a:t>
            </a:r>
            <a:r>
              <a:rPr lang="en-GB" sz="2400" dirty="0" smtClean="0"/>
              <a:t> for 105 SGDs, HLA matching, micro deletions/duplications</a:t>
            </a:r>
          </a:p>
          <a:p>
            <a:pPr marL="361950" indent="-361950">
              <a:buFont typeface="Arial" pitchFamily="34" charset="0"/>
              <a:buChar char="•"/>
            </a:pPr>
            <a:r>
              <a:rPr lang="en-GB" sz="2400" dirty="0" smtClean="0"/>
              <a:t>Implantation and pregnancy rates (224 cycles with embryo transfer), 76% and 75% per ET (with chromosome screening)</a:t>
            </a:r>
          </a:p>
          <a:p>
            <a:pPr marL="361950" indent="-361950">
              <a:buFont typeface="Arial" pitchFamily="34" charset="0"/>
              <a:buChar char="•"/>
            </a:pPr>
            <a:r>
              <a:rPr lang="en-GB" sz="2400" dirty="0" smtClean="0"/>
              <a:t>No misdiagnoses in 121 cycles with pregnancy outcomes (including 6x CVS and 9x newborn testing all concordant with </a:t>
            </a:r>
            <a:r>
              <a:rPr lang="en-GB" sz="2400" dirty="0" err="1" smtClean="0"/>
              <a:t>karyomapping</a:t>
            </a:r>
            <a:r>
              <a:rPr lang="en-GB" sz="2400" dirty="0" smtClean="0"/>
              <a:t>)</a:t>
            </a:r>
          </a:p>
          <a:p>
            <a:endParaRPr lang="en-GB" sz="2400" dirty="0" smtClean="0"/>
          </a:p>
          <a:p>
            <a:endParaRPr lang="en-GB" sz="2400" dirty="0"/>
          </a:p>
        </p:txBody>
      </p:sp>
    </p:spTree>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3874" y="620688"/>
            <a:ext cx="8096251" cy="5740033"/>
          </a:xfrm>
          <a:prstGeom prst="rect">
            <a:avLst/>
          </a:prstGeom>
          <a:noFill/>
        </p:spPr>
        <p:txBody>
          <a:bodyPr wrap="square" rtlCol="0">
            <a:spAutoFit/>
          </a:bodyPr>
          <a:lstStyle/>
          <a:p>
            <a:pPr marL="355600" indent="-355600" algn="ctr">
              <a:spcAft>
                <a:spcPts val="600"/>
              </a:spcAft>
            </a:pPr>
            <a:r>
              <a:rPr lang="en-GB" sz="2800" dirty="0" smtClean="0"/>
              <a:t>Overview</a:t>
            </a:r>
          </a:p>
          <a:p>
            <a:pPr marL="355600" indent="-355600" algn="ctr">
              <a:spcAft>
                <a:spcPts val="600"/>
              </a:spcAft>
            </a:pPr>
            <a:endParaRPr lang="en-GB" sz="2800" dirty="0" smtClean="0"/>
          </a:p>
          <a:p>
            <a:pPr marL="355600" indent="-355600">
              <a:spcAft>
                <a:spcPts val="600"/>
              </a:spcAft>
              <a:buFont typeface="Arial" pitchFamily="34" charset="0"/>
              <a:buChar char="•"/>
            </a:pPr>
            <a:r>
              <a:rPr lang="en-GB" sz="2800" dirty="0" smtClean="0"/>
              <a:t>Brief historical </a:t>
            </a:r>
            <a:r>
              <a:rPr lang="en-GB" sz="2800" dirty="0" smtClean="0"/>
              <a:t>overview </a:t>
            </a:r>
            <a:r>
              <a:rPr lang="en-GB" sz="2800" dirty="0" smtClean="0"/>
              <a:t>of </a:t>
            </a:r>
            <a:r>
              <a:rPr lang="en-GB" sz="2800" dirty="0" err="1" smtClean="0"/>
              <a:t>preimplantation</a:t>
            </a:r>
            <a:r>
              <a:rPr lang="en-GB" sz="2800" dirty="0" smtClean="0"/>
              <a:t> genetic diagnosis and screening (PGD and PGS)</a:t>
            </a:r>
          </a:p>
          <a:p>
            <a:pPr marL="355600" indent="-355600">
              <a:spcAft>
                <a:spcPts val="600"/>
              </a:spcAft>
              <a:buFont typeface="Arial" pitchFamily="34" charset="0"/>
              <a:buChar char="•"/>
            </a:pPr>
            <a:r>
              <a:rPr lang="en-GB" sz="2800" dirty="0" smtClean="0"/>
              <a:t>Array comparative genomic hybridisation (array CGH) and next generation sequencing (NGS) for PGS</a:t>
            </a:r>
          </a:p>
          <a:p>
            <a:pPr marL="355600" indent="-355600">
              <a:spcAft>
                <a:spcPts val="600"/>
              </a:spcAft>
              <a:buFont typeface="Arial" pitchFamily="34" charset="0"/>
              <a:buChar char="•"/>
            </a:pPr>
            <a:r>
              <a:rPr lang="en-GB" sz="2800" dirty="0" smtClean="0"/>
              <a:t>Genome-wide single nucleotide polymorphism (SNP) genotyping  for combined PGD and PGS</a:t>
            </a:r>
          </a:p>
          <a:p>
            <a:pPr marL="355600" indent="-355600">
              <a:spcAft>
                <a:spcPts val="600"/>
              </a:spcAft>
              <a:buFont typeface="Arial" pitchFamily="34" charset="0"/>
              <a:buChar char="•"/>
            </a:pPr>
            <a:r>
              <a:rPr lang="en-GB" sz="2800" dirty="0" smtClean="0"/>
              <a:t>NGS based methods for combined mutation and marker analysis and chromosome copy number</a:t>
            </a:r>
          </a:p>
          <a:p>
            <a:pPr marL="355600" indent="-355600">
              <a:spcAft>
                <a:spcPts val="600"/>
              </a:spcAft>
              <a:buFont typeface="Arial" pitchFamily="34" charset="0"/>
              <a:buChar char="•"/>
            </a:pPr>
            <a:r>
              <a:rPr lang="en-GB" sz="2800" dirty="0" smtClean="0"/>
              <a:t>Non-invasive  </a:t>
            </a:r>
            <a:r>
              <a:rPr lang="en-GB" sz="2800" dirty="0" err="1" smtClean="0"/>
              <a:t>preimplantation</a:t>
            </a:r>
            <a:r>
              <a:rPr lang="en-GB" sz="2800" dirty="0" smtClean="0"/>
              <a:t> genetic testing</a:t>
            </a:r>
            <a:endParaRPr lang="en-GB" sz="2400" dirty="0" smtClean="0"/>
          </a:p>
          <a:p>
            <a:pPr marL="355600" indent="-355600">
              <a:buFont typeface="Arial" pitchFamily="34" charset="0"/>
              <a:buChar char="•"/>
            </a:pPr>
            <a:endParaRPr lang="en-GB" sz="2400" dirty="0" smtClean="0"/>
          </a:p>
        </p:txBody>
      </p:sp>
    </p:spTree>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amily_3249130b.jpg"/>
          <p:cNvPicPr>
            <a:picLocks noChangeAspect="1"/>
          </p:cNvPicPr>
          <p:nvPr/>
        </p:nvPicPr>
        <p:blipFill>
          <a:blip r:embed="rId2" cstate="print"/>
          <a:stretch>
            <a:fillRect/>
          </a:stretch>
        </p:blipFill>
        <p:spPr>
          <a:xfrm>
            <a:off x="3812176" y="359229"/>
            <a:ext cx="2500346" cy="2064802"/>
          </a:xfrm>
          <a:prstGeom prst="rect">
            <a:avLst/>
          </a:prstGeom>
        </p:spPr>
      </p:pic>
      <p:pic>
        <p:nvPicPr>
          <p:cNvPr id="4" name="Picture 3" descr="2B440B6F00000578-3193573-image-m-24_1439297070689.jpg"/>
          <p:cNvPicPr>
            <a:picLocks noChangeAspect="1"/>
          </p:cNvPicPr>
          <p:nvPr/>
        </p:nvPicPr>
        <p:blipFill>
          <a:blip r:embed="rId3" cstate="print"/>
          <a:stretch>
            <a:fillRect/>
          </a:stretch>
        </p:blipFill>
        <p:spPr>
          <a:xfrm>
            <a:off x="5268686" y="1851431"/>
            <a:ext cx="2238767" cy="2807286"/>
          </a:xfrm>
          <a:prstGeom prst="rect">
            <a:avLst/>
          </a:prstGeom>
        </p:spPr>
      </p:pic>
      <p:pic>
        <p:nvPicPr>
          <p:cNvPr id="5" name="Picture 4" descr="2B440C7F00000578-3193573-image-m-25_1439297088528.jpg"/>
          <p:cNvPicPr>
            <a:picLocks noChangeAspect="1"/>
          </p:cNvPicPr>
          <p:nvPr/>
        </p:nvPicPr>
        <p:blipFill>
          <a:blip r:embed="rId4" cstate="print"/>
          <a:stretch>
            <a:fillRect/>
          </a:stretch>
        </p:blipFill>
        <p:spPr>
          <a:xfrm>
            <a:off x="7043055" y="2895600"/>
            <a:ext cx="1529847" cy="2439551"/>
          </a:xfrm>
          <a:prstGeom prst="rect">
            <a:avLst/>
          </a:prstGeom>
        </p:spPr>
      </p:pic>
      <p:sp>
        <p:nvSpPr>
          <p:cNvPr id="6" name="TextBox 5"/>
          <p:cNvSpPr txBox="1"/>
          <p:nvPr/>
        </p:nvSpPr>
        <p:spPr>
          <a:xfrm>
            <a:off x="468086" y="653139"/>
            <a:ext cx="3196901" cy="1077218"/>
          </a:xfrm>
          <a:prstGeom prst="rect">
            <a:avLst/>
          </a:prstGeom>
          <a:noFill/>
        </p:spPr>
        <p:txBody>
          <a:bodyPr wrap="none" rtlCol="0">
            <a:spAutoFit/>
          </a:bodyPr>
          <a:lstStyle/>
          <a:p>
            <a:r>
              <a:rPr lang="en-GB" sz="2400" dirty="0" smtClean="0"/>
              <a:t>United Kingdom</a:t>
            </a:r>
            <a:endParaRPr lang="en-GB" sz="2000" dirty="0" smtClean="0"/>
          </a:p>
          <a:p>
            <a:r>
              <a:rPr lang="en-GB" sz="2000" dirty="0" smtClean="0"/>
              <a:t>Charcot-Marie-Tooth disease</a:t>
            </a:r>
          </a:p>
          <a:p>
            <a:r>
              <a:rPr lang="en-GB" sz="2000" dirty="0" smtClean="0"/>
              <a:t>Lucas born December, 2015</a:t>
            </a:r>
            <a:endParaRPr lang="en-GB" sz="2000" dirty="0"/>
          </a:p>
        </p:txBody>
      </p:sp>
      <p:sp>
        <p:nvSpPr>
          <p:cNvPr id="7" name="TextBox 6"/>
          <p:cNvSpPr txBox="1"/>
          <p:nvPr/>
        </p:nvSpPr>
        <p:spPr>
          <a:xfrm>
            <a:off x="1156227" y="2579915"/>
            <a:ext cx="4049891" cy="2308324"/>
          </a:xfrm>
          <a:prstGeom prst="rect">
            <a:avLst/>
          </a:prstGeom>
          <a:noFill/>
        </p:spPr>
        <p:txBody>
          <a:bodyPr wrap="none" rtlCol="0">
            <a:spAutoFit/>
          </a:bodyPr>
          <a:lstStyle/>
          <a:p>
            <a:r>
              <a:rPr lang="en-GB" sz="2400" dirty="0" smtClean="0"/>
              <a:t>Australia</a:t>
            </a:r>
            <a:endParaRPr lang="en-GB" sz="2000" dirty="0" smtClean="0"/>
          </a:p>
          <a:p>
            <a:r>
              <a:rPr lang="en-GB" sz="2000" dirty="0" smtClean="0"/>
              <a:t>Congenital </a:t>
            </a:r>
            <a:r>
              <a:rPr lang="en-GB" sz="2000" dirty="0" err="1" smtClean="0"/>
              <a:t>Myasthenic</a:t>
            </a:r>
            <a:r>
              <a:rPr lang="en-GB" sz="2000" dirty="0" smtClean="0"/>
              <a:t> Syndrome</a:t>
            </a:r>
          </a:p>
          <a:p>
            <a:r>
              <a:rPr lang="en-GB" sz="2000" dirty="0" smtClean="0"/>
              <a:t>Benjamin</a:t>
            </a:r>
          </a:p>
          <a:p>
            <a:endParaRPr lang="en-GB" sz="2000" dirty="0" smtClean="0"/>
          </a:p>
          <a:p>
            <a:r>
              <a:rPr lang="en-GB" sz="2000" dirty="0" smtClean="0"/>
              <a:t>Breast cancer predisposition (BRCA1)</a:t>
            </a:r>
          </a:p>
          <a:p>
            <a:r>
              <a:rPr lang="en-GB" sz="2000" dirty="0" smtClean="0"/>
              <a:t>Sophie </a:t>
            </a:r>
          </a:p>
          <a:p>
            <a:r>
              <a:rPr lang="en-GB" sz="2000" dirty="0" smtClean="0"/>
              <a:t>Both born 17</a:t>
            </a:r>
            <a:r>
              <a:rPr lang="en-GB" sz="2000" baseline="30000" dirty="0" smtClean="0"/>
              <a:t>th</a:t>
            </a:r>
            <a:r>
              <a:rPr lang="en-GB" sz="2000" dirty="0" smtClean="0"/>
              <a:t> July, 2015</a:t>
            </a:r>
            <a:endParaRPr lang="en-GB" sz="2000" dirty="0"/>
          </a:p>
        </p:txBody>
      </p:sp>
      <p:sp>
        <p:nvSpPr>
          <p:cNvPr id="8" name="Rectangle 7"/>
          <p:cNvSpPr/>
          <p:nvPr/>
        </p:nvSpPr>
        <p:spPr>
          <a:xfrm>
            <a:off x="522642" y="5155431"/>
            <a:ext cx="6899517" cy="1077218"/>
          </a:xfrm>
          <a:prstGeom prst="rect">
            <a:avLst/>
          </a:prstGeom>
        </p:spPr>
        <p:txBody>
          <a:bodyPr wrap="none">
            <a:spAutoFit/>
          </a:bodyPr>
          <a:lstStyle/>
          <a:p>
            <a:r>
              <a:rPr lang="en-GB" sz="2400" dirty="0" smtClean="0">
                <a:latin typeface="Calibri" pitchFamily="34" charset="0"/>
              </a:rPr>
              <a:t>China</a:t>
            </a:r>
            <a:endParaRPr lang="en-GB" sz="2000" dirty="0" smtClean="0">
              <a:latin typeface="Calibri" pitchFamily="34" charset="0"/>
            </a:endParaRPr>
          </a:p>
          <a:p>
            <a:r>
              <a:rPr lang="en-GB" sz="2000" dirty="0" smtClean="0">
                <a:latin typeface="Calibri" pitchFamily="34" charset="0"/>
              </a:rPr>
              <a:t>Congenital Adrenal Hyperplasia</a:t>
            </a:r>
          </a:p>
          <a:p>
            <a:r>
              <a:rPr lang="en-GB" sz="2000" dirty="0" smtClean="0">
                <a:latin typeface="Calibri" pitchFamily="34" charset="0"/>
              </a:rPr>
              <a:t>First birth January 2016  Shanghai </a:t>
            </a:r>
            <a:r>
              <a:rPr lang="en-GB" sz="2000" dirty="0" err="1" smtClean="0">
                <a:latin typeface="Calibri" pitchFamily="34" charset="0"/>
              </a:rPr>
              <a:t>Ji</a:t>
            </a:r>
            <a:r>
              <a:rPr lang="en-GB" sz="2000" dirty="0" smtClean="0">
                <a:latin typeface="Calibri" pitchFamily="34" charset="0"/>
              </a:rPr>
              <a:t> Ai Genetics and IVF Institute</a:t>
            </a:r>
            <a:endParaRPr lang="en-GB" sz="2000" dirty="0">
              <a:latin typeface="Calibri" pitchFamily="34" charset="0"/>
            </a:endParaRPr>
          </a:p>
        </p:txBody>
      </p:sp>
    </p:spTree>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
          <p:cNvGrpSpPr/>
          <p:nvPr/>
        </p:nvGrpSpPr>
        <p:grpSpPr>
          <a:xfrm>
            <a:off x="539552" y="2290921"/>
            <a:ext cx="6410325" cy="3442335"/>
            <a:chOff x="543878" y="294323"/>
            <a:chExt cx="6410325" cy="3442335"/>
          </a:xfrm>
        </p:grpSpPr>
        <p:pic>
          <p:nvPicPr>
            <p:cNvPr id="2050" name="Picture 2"/>
            <p:cNvPicPr>
              <a:picLocks noChangeAspect="1" noChangeArrowheads="1"/>
            </p:cNvPicPr>
            <p:nvPr/>
          </p:nvPicPr>
          <p:blipFill>
            <a:blip r:embed="rId2" cstate="print"/>
            <a:srcRect/>
            <a:stretch>
              <a:fillRect/>
            </a:stretch>
          </p:blipFill>
          <p:spPr bwMode="auto">
            <a:xfrm>
              <a:off x="543878" y="1079183"/>
              <a:ext cx="6410325" cy="2657475"/>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cstate="print"/>
            <a:srcRect/>
            <a:stretch>
              <a:fillRect/>
            </a:stretch>
          </p:blipFill>
          <p:spPr bwMode="auto">
            <a:xfrm>
              <a:off x="553403" y="294323"/>
              <a:ext cx="6391275" cy="752475"/>
            </a:xfrm>
            <a:prstGeom prst="rect">
              <a:avLst/>
            </a:prstGeom>
            <a:noFill/>
            <a:ln w="9525">
              <a:noFill/>
              <a:miter lim="800000"/>
              <a:headEnd/>
              <a:tailEnd/>
            </a:ln>
            <a:effectLst/>
          </p:spPr>
        </p:pic>
      </p:grpSp>
      <p:sp>
        <p:nvSpPr>
          <p:cNvPr id="4" name="TextBox 3"/>
          <p:cNvSpPr txBox="1"/>
          <p:nvPr/>
        </p:nvSpPr>
        <p:spPr>
          <a:xfrm>
            <a:off x="655320" y="6063679"/>
            <a:ext cx="6612516" cy="461665"/>
          </a:xfrm>
          <a:prstGeom prst="rect">
            <a:avLst/>
          </a:prstGeom>
          <a:noFill/>
        </p:spPr>
        <p:txBody>
          <a:bodyPr wrap="none" rtlCol="0">
            <a:spAutoFit/>
          </a:bodyPr>
          <a:lstStyle/>
          <a:p>
            <a:r>
              <a:rPr lang="en-GB" sz="2400" dirty="0" smtClean="0">
                <a:latin typeface="Calibri" pitchFamily="34" charset="0"/>
                <a:cs typeface="Calibri" pitchFamily="34" charset="0"/>
              </a:rPr>
              <a:t>McCoy et al (2015) </a:t>
            </a:r>
            <a:r>
              <a:rPr lang="en-GB" sz="2400" dirty="0" err="1" smtClean="0">
                <a:latin typeface="Calibri" pitchFamily="34" charset="0"/>
                <a:cs typeface="Calibri" pitchFamily="34" charset="0"/>
              </a:rPr>
              <a:t>PLoS</a:t>
            </a:r>
            <a:r>
              <a:rPr lang="en-GB" sz="2400" dirty="0" smtClean="0">
                <a:latin typeface="Calibri" pitchFamily="34" charset="0"/>
                <a:cs typeface="Calibri" pitchFamily="34" charset="0"/>
              </a:rPr>
              <a:t> Genetics 11(10): e1005601</a:t>
            </a:r>
            <a:endParaRPr lang="en-GB" sz="2400" dirty="0">
              <a:latin typeface="Calibri" pitchFamily="34" charset="0"/>
              <a:cs typeface="Calibri" pitchFamily="34" charset="0"/>
            </a:endParaRPr>
          </a:p>
        </p:txBody>
      </p:sp>
      <p:pic>
        <p:nvPicPr>
          <p:cNvPr id="5122" name="Picture 2"/>
          <p:cNvPicPr>
            <a:picLocks noChangeAspect="1" noChangeArrowheads="1"/>
          </p:cNvPicPr>
          <p:nvPr/>
        </p:nvPicPr>
        <p:blipFill>
          <a:blip r:embed="rId4" cstate="print"/>
          <a:srcRect/>
          <a:stretch>
            <a:fillRect/>
          </a:stretch>
        </p:blipFill>
        <p:spPr bwMode="auto">
          <a:xfrm>
            <a:off x="467544" y="620688"/>
            <a:ext cx="3041154" cy="971686"/>
          </a:xfrm>
          <a:prstGeom prst="rect">
            <a:avLst/>
          </a:prstGeom>
          <a:noFill/>
          <a:ln w="9525">
            <a:noFill/>
            <a:miter lim="800000"/>
            <a:headEnd/>
            <a:tailEnd/>
          </a:ln>
        </p:spPr>
      </p:pic>
      <p:pic>
        <p:nvPicPr>
          <p:cNvPr id="5123" name="Picture 3"/>
          <p:cNvPicPr>
            <a:picLocks noChangeAspect="1" noChangeArrowheads="1"/>
          </p:cNvPicPr>
          <p:nvPr/>
        </p:nvPicPr>
        <p:blipFill>
          <a:blip r:embed="rId5" cstate="print"/>
          <a:srcRect/>
          <a:stretch>
            <a:fillRect/>
          </a:stretch>
        </p:blipFill>
        <p:spPr bwMode="auto">
          <a:xfrm>
            <a:off x="3635896" y="476672"/>
            <a:ext cx="5015656" cy="1432127"/>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r="18500"/>
          <a:stretch>
            <a:fillRect/>
          </a:stretch>
        </p:blipFill>
        <p:spPr bwMode="auto">
          <a:xfrm>
            <a:off x="762000" y="1565825"/>
            <a:ext cx="7452360" cy="4427387"/>
          </a:xfrm>
          <a:prstGeom prst="rect">
            <a:avLst/>
          </a:prstGeom>
          <a:noFill/>
          <a:ln w="9525">
            <a:noFill/>
            <a:miter lim="800000"/>
            <a:headEnd/>
            <a:tailEnd/>
          </a:ln>
          <a:effectLst/>
        </p:spPr>
      </p:pic>
      <p:sp>
        <p:nvSpPr>
          <p:cNvPr id="3" name="TextBox 2"/>
          <p:cNvSpPr txBox="1"/>
          <p:nvPr/>
        </p:nvSpPr>
        <p:spPr>
          <a:xfrm>
            <a:off x="3535680" y="4739640"/>
            <a:ext cx="1045479" cy="338554"/>
          </a:xfrm>
          <a:prstGeom prst="rect">
            <a:avLst/>
          </a:prstGeom>
          <a:noFill/>
        </p:spPr>
        <p:txBody>
          <a:bodyPr wrap="none" rtlCol="0">
            <a:spAutoFit/>
          </a:bodyPr>
          <a:lstStyle/>
          <a:p>
            <a:r>
              <a:rPr lang="en-GB" dirty="0" smtClean="0"/>
              <a:t>n=28,052</a:t>
            </a:r>
            <a:endParaRPr lang="en-GB" dirty="0"/>
          </a:p>
        </p:txBody>
      </p:sp>
      <p:sp>
        <p:nvSpPr>
          <p:cNvPr id="4" name="TextBox 3"/>
          <p:cNvSpPr txBox="1"/>
          <p:nvPr/>
        </p:nvSpPr>
        <p:spPr>
          <a:xfrm>
            <a:off x="6644640" y="4739640"/>
            <a:ext cx="1045479" cy="338554"/>
          </a:xfrm>
          <a:prstGeom prst="rect">
            <a:avLst/>
          </a:prstGeom>
          <a:noFill/>
        </p:spPr>
        <p:txBody>
          <a:bodyPr wrap="none" rtlCol="0">
            <a:spAutoFit/>
          </a:bodyPr>
          <a:lstStyle/>
          <a:p>
            <a:r>
              <a:rPr lang="en-GB" dirty="0" smtClean="0"/>
              <a:t>n=18,387</a:t>
            </a:r>
            <a:endParaRPr lang="en-GB" dirty="0"/>
          </a:p>
        </p:txBody>
      </p:sp>
      <p:sp>
        <p:nvSpPr>
          <p:cNvPr id="5" name="TextBox 4"/>
          <p:cNvSpPr txBox="1"/>
          <p:nvPr/>
        </p:nvSpPr>
        <p:spPr>
          <a:xfrm>
            <a:off x="289561" y="289560"/>
            <a:ext cx="8473440" cy="830997"/>
          </a:xfrm>
          <a:prstGeom prst="rect">
            <a:avLst/>
          </a:prstGeom>
          <a:noFill/>
        </p:spPr>
        <p:txBody>
          <a:bodyPr wrap="square" rtlCol="0">
            <a:spAutoFit/>
          </a:bodyPr>
          <a:lstStyle/>
          <a:p>
            <a:r>
              <a:rPr lang="en-GB" sz="2400" dirty="0" smtClean="0"/>
              <a:t>Incidence of whole chromosome </a:t>
            </a:r>
            <a:r>
              <a:rPr lang="en-GB" sz="2400" dirty="0" err="1" smtClean="0"/>
              <a:t>aneuploidy</a:t>
            </a:r>
            <a:r>
              <a:rPr lang="en-GB" sz="2400" dirty="0" smtClean="0"/>
              <a:t> identified by SNP genotyping and parental support (</a:t>
            </a:r>
            <a:r>
              <a:rPr lang="en-GB" sz="2400" dirty="0" err="1" smtClean="0"/>
              <a:t>karyomap</a:t>
            </a:r>
            <a:r>
              <a:rPr lang="en-GB" sz="2400" dirty="0" smtClean="0"/>
              <a:t>) analysis</a:t>
            </a:r>
            <a:endParaRPr lang="en-GB" sz="2400" dirty="0"/>
          </a:p>
        </p:txBody>
      </p:sp>
    </p:spTree>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a:stretch>
            <a:fillRect/>
          </a:stretch>
        </p:blipFill>
        <p:spPr bwMode="auto">
          <a:xfrm>
            <a:off x="0" y="715328"/>
            <a:ext cx="9163050" cy="5000625"/>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213380" y="2443685"/>
            <a:ext cx="8669366" cy="1785913"/>
          </a:xfrm>
          <a:prstGeom prst="rect">
            <a:avLst/>
          </a:prstGeom>
          <a:noFill/>
          <a:ln w="9525">
            <a:noFill/>
            <a:miter lim="800000"/>
            <a:headEnd/>
            <a:tailEnd/>
          </a:ln>
          <a:effectLst/>
        </p:spPr>
      </p:pic>
      <p:sp>
        <p:nvSpPr>
          <p:cNvPr id="3" name="TextBox 2"/>
          <p:cNvSpPr txBox="1"/>
          <p:nvPr/>
        </p:nvSpPr>
        <p:spPr>
          <a:xfrm>
            <a:off x="1869862" y="5981652"/>
            <a:ext cx="6895772" cy="461665"/>
          </a:xfrm>
          <a:prstGeom prst="rect">
            <a:avLst/>
          </a:prstGeom>
          <a:noFill/>
        </p:spPr>
        <p:txBody>
          <a:bodyPr wrap="square">
            <a:spAutoFit/>
          </a:bodyPr>
          <a:lstStyle/>
          <a:p>
            <a:pPr>
              <a:defRPr/>
            </a:pPr>
            <a:r>
              <a:rPr lang="en-GB" sz="2400" dirty="0" err="1" smtClean="0">
                <a:solidFill>
                  <a:schemeClr val="tx1">
                    <a:lumMod val="75000"/>
                  </a:schemeClr>
                </a:solidFill>
                <a:latin typeface="Calibri" pitchFamily="34" charset="0"/>
                <a:cs typeface="Calibri" pitchFamily="34" charset="0"/>
              </a:rPr>
              <a:t>Zamani</a:t>
            </a:r>
            <a:r>
              <a:rPr lang="en-GB" sz="2400" dirty="0" smtClean="0">
                <a:solidFill>
                  <a:schemeClr val="tx1">
                    <a:lumMod val="75000"/>
                  </a:schemeClr>
                </a:solidFill>
                <a:latin typeface="Calibri" pitchFamily="34" charset="0"/>
                <a:cs typeface="Calibri" pitchFamily="34" charset="0"/>
              </a:rPr>
              <a:t> </a:t>
            </a:r>
            <a:r>
              <a:rPr lang="en-GB" sz="2400" dirty="0" err="1" smtClean="0">
                <a:solidFill>
                  <a:schemeClr val="tx1">
                    <a:lumMod val="75000"/>
                  </a:schemeClr>
                </a:solidFill>
                <a:latin typeface="Calibri" pitchFamily="34" charset="0"/>
                <a:cs typeface="Calibri" pitchFamily="34" charset="0"/>
              </a:rPr>
              <a:t>Esteki</a:t>
            </a:r>
            <a:r>
              <a:rPr lang="en-GB" sz="2400" dirty="0" smtClean="0">
                <a:solidFill>
                  <a:schemeClr val="tx1">
                    <a:lumMod val="75000"/>
                  </a:schemeClr>
                </a:solidFill>
                <a:latin typeface="Calibri" pitchFamily="34" charset="0"/>
                <a:cs typeface="Calibri" pitchFamily="34" charset="0"/>
              </a:rPr>
              <a:t> </a:t>
            </a:r>
            <a:r>
              <a:rPr lang="en-GB" sz="2400" dirty="0">
                <a:solidFill>
                  <a:schemeClr val="tx1">
                    <a:lumMod val="75000"/>
                  </a:schemeClr>
                </a:solidFill>
                <a:latin typeface="Calibri" pitchFamily="34" charset="0"/>
                <a:cs typeface="Calibri" pitchFamily="34" charset="0"/>
              </a:rPr>
              <a:t>et al (</a:t>
            </a:r>
            <a:r>
              <a:rPr lang="en-GB" sz="2400" dirty="0" smtClean="0">
                <a:solidFill>
                  <a:schemeClr val="tx1">
                    <a:lumMod val="75000"/>
                  </a:schemeClr>
                </a:solidFill>
                <a:latin typeface="Calibri" pitchFamily="34" charset="0"/>
                <a:cs typeface="Calibri" pitchFamily="34" charset="0"/>
              </a:rPr>
              <a:t>2015) </a:t>
            </a:r>
            <a:r>
              <a:rPr lang="en-GB" sz="2400" dirty="0" err="1" smtClean="0">
                <a:solidFill>
                  <a:schemeClr val="tx1">
                    <a:lumMod val="75000"/>
                  </a:schemeClr>
                </a:solidFill>
                <a:latin typeface="Calibri" pitchFamily="34" charset="0"/>
                <a:cs typeface="Calibri" pitchFamily="34" charset="0"/>
              </a:rPr>
              <a:t>Amer</a:t>
            </a:r>
            <a:r>
              <a:rPr lang="en-GB" sz="2400" dirty="0" smtClean="0">
                <a:solidFill>
                  <a:schemeClr val="tx1">
                    <a:lumMod val="75000"/>
                  </a:schemeClr>
                </a:solidFill>
                <a:latin typeface="Calibri" pitchFamily="34" charset="0"/>
                <a:cs typeface="Calibri" pitchFamily="34" charset="0"/>
              </a:rPr>
              <a:t> J Hum Genet 96, 894</a:t>
            </a:r>
            <a:endParaRPr lang="en-GB" sz="2400" dirty="0">
              <a:solidFill>
                <a:schemeClr val="tx1">
                  <a:lumMod val="75000"/>
                </a:schemeClr>
              </a:solidFill>
              <a:latin typeface="Calibri" pitchFamily="34" charset="0"/>
              <a:cs typeface="Calibri" pitchFamily="34" charset="0"/>
            </a:endParaRPr>
          </a:p>
        </p:txBody>
      </p:sp>
      <p:sp>
        <p:nvSpPr>
          <p:cNvPr id="5" name="TextBox 4"/>
          <p:cNvSpPr txBox="1"/>
          <p:nvPr/>
        </p:nvSpPr>
        <p:spPr>
          <a:xfrm>
            <a:off x="1649854" y="690180"/>
            <a:ext cx="5844293" cy="584775"/>
          </a:xfrm>
          <a:prstGeom prst="rect">
            <a:avLst/>
          </a:prstGeom>
          <a:noFill/>
        </p:spPr>
        <p:txBody>
          <a:bodyPr wrap="none" rtlCol="0">
            <a:spAutoFit/>
          </a:bodyPr>
          <a:lstStyle/>
          <a:p>
            <a:pPr algn="ctr"/>
            <a:r>
              <a:rPr lang="en-GB" sz="3200" dirty="0" err="1" smtClean="0">
                <a:latin typeface="Calibri" pitchFamily="34" charset="0"/>
                <a:cs typeface="Calibri" pitchFamily="34" charset="0"/>
              </a:rPr>
              <a:t>siChild</a:t>
            </a:r>
            <a:r>
              <a:rPr lang="en-GB" sz="3200" dirty="0" smtClean="0">
                <a:latin typeface="Calibri" pitchFamily="34" charset="0"/>
                <a:cs typeface="Calibri" pitchFamily="34" charset="0"/>
              </a:rPr>
              <a:t> </a:t>
            </a:r>
            <a:r>
              <a:rPr lang="en-GB" sz="3200" dirty="0" smtClean="0">
                <a:latin typeface="Calibri" pitchFamily="34" charset="0"/>
                <a:cs typeface="Calibri" pitchFamily="34" charset="0"/>
              </a:rPr>
              <a:t>and </a:t>
            </a:r>
            <a:r>
              <a:rPr lang="en-GB" sz="3200" dirty="0" err="1" smtClean="0">
                <a:latin typeface="Calibri" pitchFamily="34" charset="0"/>
                <a:cs typeface="Calibri" pitchFamily="34" charset="0"/>
              </a:rPr>
              <a:t>haplarithmisis</a:t>
            </a:r>
            <a:r>
              <a:rPr lang="en-GB" sz="3200" dirty="0" smtClean="0">
                <a:latin typeface="Calibri" pitchFamily="34" charset="0"/>
                <a:cs typeface="Calibri" pitchFamily="34" charset="0"/>
              </a:rPr>
              <a:t> analysis</a:t>
            </a:r>
            <a:endParaRPr lang="en-GB" sz="3200" dirty="0">
              <a:latin typeface="Calibri" pitchFamily="34" charset="0"/>
              <a:cs typeface="Calibri" pitchFamily="34" charset="0"/>
            </a:endParaRPr>
          </a:p>
        </p:txBody>
      </p:sp>
    </p:spTree>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1348681" y="1166647"/>
            <a:ext cx="6446639" cy="5167477"/>
          </a:xfrm>
          <a:prstGeom prst="rect">
            <a:avLst/>
          </a:prstGeom>
          <a:noFill/>
          <a:ln w="9525">
            <a:noFill/>
            <a:miter lim="800000"/>
            <a:headEnd/>
            <a:tailEnd/>
          </a:ln>
          <a:effectLst/>
        </p:spPr>
      </p:pic>
      <p:sp>
        <p:nvSpPr>
          <p:cNvPr id="3" name="TextBox 2"/>
          <p:cNvSpPr txBox="1"/>
          <p:nvPr/>
        </p:nvSpPr>
        <p:spPr>
          <a:xfrm>
            <a:off x="3283827" y="441426"/>
            <a:ext cx="2576346" cy="584775"/>
          </a:xfrm>
          <a:prstGeom prst="rect">
            <a:avLst/>
          </a:prstGeom>
          <a:noFill/>
        </p:spPr>
        <p:txBody>
          <a:bodyPr wrap="none" rtlCol="0">
            <a:spAutoFit/>
          </a:bodyPr>
          <a:lstStyle/>
          <a:p>
            <a:r>
              <a:rPr lang="en-GB" sz="3200" dirty="0" err="1" smtClean="0"/>
              <a:t>Haplarithmisis</a:t>
            </a:r>
            <a:endParaRPr lang="en-GB" sz="3200" dirty="0"/>
          </a:p>
        </p:txBody>
      </p:sp>
    </p:spTree>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503972" y="397472"/>
          <a:ext cx="8077200" cy="6019800"/>
        </p:xfrm>
        <a:graphic>
          <a:graphicData uri="http://schemas.openxmlformats.org/drawingml/2006/table">
            <a:tbl>
              <a:tblPr firstRow="1" bandRow="1">
                <a:tableStyleId>{5C22544A-7EE6-4342-B048-85BDC9FD1C3A}</a:tableStyleId>
              </a:tblPr>
              <a:tblGrid>
                <a:gridCol w="3581400"/>
                <a:gridCol w="4495800"/>
              </a:tblGrid>
              <a:tr h="370840">
                <a:tc>
                  <a:txBody>
                    <a:bodyPr/>
                    <a:lstStyle/>
                    <a:p>
                      <a:pPr algn="ctr"/>
                      <a:r>
                        <a:rPr lang="en-GB" sz="2400" dirty="0" smtClean="0"/>
                        <a:t>Genetic feature</a:t>
                      </a:r>
                      <a:endParaRPr lang="en-GB" sz="2400" dirty="0"/>
                    </a:p>
                  </a:txBody>
                  <a:tcPr/>
                </a:tc>
                <a:tc>
                  <a:txBody>
                    <a:bodyPr/>
                    <a:lstStyle/>
                    <a:p>
                      <a:pPr algn="ctr"/>
                      <a:r>
                        <a:rPr lang="en-GB" sz="2400" dirty="0" err="1" smtClean="0"/>
                        <a:t>Karyomapping</a:t>
                      </a:r>
                      <a:endParaRPr lang="en-GB" sz="2400" dirty="0"/>
                    </a:p>
                  </a:txBody>
                  <a:tcPr/>
                </a:tc>
              </a:tr>
              <a:tr h="370840">
                <a:tc>
                  <a:txBody>
                    <a:bodyPr/>
                    <a:lstStyle/>
                    <a:p>
                      <a:r>
                        <a:rPr lang="en-GB" dirty="0" smtClean="0"/>
                        <a:t>Linkage markers</a:t>
                      </a:r>
                      <a:endParaRPr lang="en-GB" dirty="0"/>
                    </a:p>
                  </a:txBody>
                  <a:tcPr/>
                </a:tc>
                <a:tc>
                  <a:txBody>
                    <a:bodyPr/>
                    <a:lstStyle/>
                    <a:p>
                      <a:r>
                        <a:rPr lang="en-GB" dirty="0" smtClean="0"/>
                        <a:t>Genome-wide SNP coverage</a:t>
                      </a:r>
                      <a:endParaRPr lang="en-GB" dirty="0"/>
                    </a:p>
                  </a:txBody>
                  <a:tcPr/>
                </a:tc>
              </a:tr>
              <a:tr h="370840">
                <a:tc>
                  <a:txBody>
                    <a:bodyPr/>
                    <a:lstStyle/>
                    <a:p>
                      <a:r>
                        <a:rPr lang="en-GB" dirty="0" err="1" smtClean="0"/>
                        <a:t>Intragenic</a:t>
                      </a:r>
                      <a:r>
                        <a:rPr lang="en-GB" dirty="0" smtClean="0"/>
                        <a:t> markers</a:t>
                      </a:r>
                      <a:endParaRPr lang="en-GB" dirty="0"/>
                    </a:p>
                  </a:txBody>
                  <a:tcPr/>
                </a:tc>
                <a:tc>
                  <a:txBody>
                    <a:bodyPr/>
                    <a:lstStyle/>
                    <a:p>
                      <a:r>
                        <a:rPr lang="en-GB" dirty="0" smtClean="0"/>
                        <a:t>Commonly available</a:t>
                      </a:r>
                      <a:endParaRPr lang="en-GB" dirty="0"/>
                    </a:p>
                  </a:txBody>
                  <a:tcPr/>
                </a:tc>
              </a:tr>
              <a:tr h="370840">
                <a:tc>
                  <a:txBody>
                    <a:bodyPr/>
                    <a:lstStyle/>
                    <a:p>
                      <a:r>
                        <a:rPr lang="en-GB" dirty="0" smtClean="0"/>
                        <a:t>Meiotic </a:t>
                      </a:r>
                      <a:r>
                        <a:rPr lang="en-GB" dirty="0" err="1" smtClean="0"/>
                        <a:t>trisomy</a:t>
                      </a:r>
                      <a:endParaRPr lang="en-GB" dirty="0" smtClean="0"/>
                    </a:p>
                  </a:txBody>
                  <a:tcPr/>
                </a:tc>
                <a:tc>
                  <a:txBody>
                    <a:bodyPr/>
                    <a:lstStyle/>
                    <a:p>
                      <a:r>
                        <a:rPr lang="en-GB" dirty="0" smtClean="0"/>
                        <a:t>Parent of origin and MI or MII type</a:t>
                      </a:r>
                      <a:endParaRPr lang="en-GB" dirty="0"/>
                    </a:p>
                  </a:txBody>
                  <a:tcPr/>
                </a:tc>
              </a:tr>
              <a:tr h="370840">
                <a:tc>
                  <a:txBody>
                    <a:bodyPr/>
                    <a:lstStyle/>
                    <a:p>
                      <a:r>
                        <a:rPr lang="en-GB" dirty="0" smtClean="0"/>
                        <a:t>Mitotic </a:t>
                      </a:r>
                      <a:r>
                        <a:rPr lang="en-GB" dirty="0" err="1" smtClean="0"/>
                        <a:t>trisomy</a:t>
                      </a:r>
                      <a:endParaRPr lang="en-GB" dirty="0"/>
                    </a:p>
                  </a:txBody>
                  <a:tcPr/>
                </a:tc>
                <a:tc>
                  <a:txBody>
                    <a:bodyPr/>
                    <a:lstStyle/>
                    <a:p>
                      <a:r>
                        <a:rPr lang="en-GB" dirty="0" smtClean="0"/>
                        <a:t>Extended algorithms only*</a:t>
                      </a:r>
                      <a:endParaRPr lang="en-GB" dirty="0"/>
                    </a:p>
                  </a:txBody>
                  <a:tcPr/>
                </a:tc>
              </a:tr>
              <a:tr h="370840">
                <a:tc>
                  <a:txBody>
                    <a:bodyPr/>
                    <a:lstStyle/>
                    <a:p>
                      <a:r>
                        <a:rPr lang="en-GB" dirty="0" err="1" smtClean="0"/>
                        <a:t>Monosomy</a:t>
                      </a:r>
                      <a:endParaRPr lang="en-GB" dirty="0"/>
                    </a:p>
                  </a:txBody>
                  <a:tcPr/>
                </a:tc>
                <a:tc>
                  <a:txBody>
                    <a:bodyPr/>
                    <a:lstStyle/>
                    <a:p>
                      <a:r>
                        <a:rPr lang="en-GB" dirty="0" smtClean="0"/>
                        <a:t>Parent</a:t>
                      </a:r>
                      <a:r>
                        <a:rPr lang="en-GB" baseline="0" dirty="0" smtClean="0"/>
                        <a:t> of origin</a:t>
                      </a:r>
                      <a:endParaRPr lang="en-GB" dirty="0"/>
                    </a:p>
                  </a:txBody>
                  <a:tcPr/>
                </a:tc>
              </a:tr>
              <a:tr h="370840">
                <a:tc>
                  <a:txBody>
                    <a:bodyPr/>
                    <a:lstStyle/>
                    <a:p>
                      <a:r>
                        <a:rPr lang="en-GB" dirty="0" smtClean="0"/>
                        <a:t>Deletions (&gt;1-5Mb)</a:t>
                      </a:r>
                      <a:endParaRPr lang="en-GB" dirty="0"/>
                    </a:p>
                  </a:txBody>
                  <a:tcPr/>
                </a:tc>
                <a:tc>
                  <a:txBody>
                    <a:bodyPr/>
                    <a:lstStyle/>
                    <a:p>
                      <a:r>
                        <a:rPr lang="en-GB" dirty="0" smtClean="0"/>
                        <a:t>High resolution/parent of origin</a:t>
                      </a:r>
                      <a:endParaRPr lang="en-GB" dirty="0"/>
                    </a:p>
                  </a:txBody>
                  <a:tcPr/>
                </a:tc>
              </a:tr>
              <a:tr h="370840">
                <a:tc>
                  <a:txBody>
                    <a:bodyPr/>
                    <a:lstStyle/>
                    <a:p>
                      <a:r>
                        <a:rPr lang="en-GB" dirty="0" err="1" smtClean="0"/>
                        <a:t>Uniparental</a:t>
                      </a:r>
                      <a:r>
                        <a:rPr lang="en-GB" dirty="0" smtClean="0"/>
                        <a:t> </a:t>
                      </a:r>
                      <a:r>
                        <a:rPr lang="en-GB" dirty="0" err="1" smtClean="0"/>
                        <a:t>heterodisomy</a:t>
                      </a:r>
                      <a:endParaRPr lang="en-GB" dirty="0"/>
                    </a:p>
                  </a:txBody>
                  <a:tcPr/>
                </a:tc>
                <a:tc>
                  <a:txBody>
                    <a:bodyPr/>
                    <a:lstStyle/>
                    <a:p>
                      <a:r>
                        <a:rPr lang="en-GB" dirty="0" smtClean="0"/>
                        <a:t>Parent of origin</a:t>
                      </a:r>
                      <a:endParaRPr lang="en-GB" dirty="0"/>
                    </a:p>
                  </a:txBody>
                  <a:tcPr/>
                </a:tc>
              </a:tr>
              <a:tr h="370840">
                <a:tc>
                  <a:txBody>
                    <a:bodyPr/>
                    <a:lstStyle/>
                    <a:p>
                      <a:r>
                        <a:rPr lang="en-GB" dirty="0" err="1" smtClean="0"/>
                        <a:t>Uniparental</a:t>
                      </a:r>
                      <a:r>
                        <a:rPr lang="en-GB" dirty="0" smtClean="0"/>
                        <a:t> </a:t>
                      </a:r>
                      <a:r>
                        <a:rPr lang="en-GB" dirty="0" err="1" smtClean="0"/>
                        <a:t>isodisomy</a:t>
                      </a:r>
                      <a:endParaRPr lang="en-GB"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Extended algorithms only*</a:t>
                      </a:r>
                    </a:p>
                  </a:txBody>
                  <a:tcPr/>
                </a:tc>
              </a:tr>
              <a:tr h="370840">
                <a:tc>
                  <a:txBody>
                    <a:bodyPr/>
                    <a:lstStyle/>
                    <a:p>
                      <a:r>
                        <a:rPr lang="en-GB" dirty="0" err="1" smtClean="0"/>
                        <a:t>Triploidy</a:t>
                      </a:r>
                      <a:endParaRPr lang="en-GB" dirty="0"/>
                    </a:p>
                  </a:txBody>
                  <a:tcPr/>
                </a:tc>
                <a:tc>
                  <a:txBody>
                    <a:bodyPr/>
                    <a:lstStyle/>
                    <a:p>
                      <a:r>
                        <a:rPr lang="en-GB" dirty="0" smtClean="0"/>
                        <a:t>Parent of origin</a:t>
                      </a:r>
                      <a:endParaRPr lang="en-GB" dirty="0"/>
                    </a:p>
                  </a:txBody>
                  <a:tcPr/>
                </a:tc>
              </a:tr>
              <a:tr h="370840">
                <a:tc>
                  <a:txBody>
                    <a:bodyPr/>
                    <a:lstStyle/>
                    <a:p>
                      <a:r>
                        <a:rPr lang="en-GB" dirty="0" err="1" smtClean="0"/>
                        <a:t>Tetraploidy</a:t>
                      </a:r>
                      <a:endParaRPr lang="en-GB" dirty="0"/>
                    </a:p>
                  </a:txBody>
                  <a:tcPr/>
                </a:tc>
                <a:tc>
                  <a:txBody>
                    <a:bodyPr/>
                    <a:lstStyle/>
                    <a:p>
                      <a:r>
                        <a:rPr lang="en-GB" dirty="0" smtClean="0"/>
                        <a:t>Not detected</a:t>
                      </a:r>
                      <a:endParaRPr lang="en-GB" dirty="0"/>
                    </a:p>
                  </a:txBody>
                  <a:tcPr/>
                </a:tc>
              </a:tr>
              <a:tr h="370840">
                <a:tc>
                  <a:txBody>
                    <a:bodyPr/>
                    <a:lstStyle/>
                    <a:p>
                      <a:r>
                        <a:rPr lang="en-GB" dirty="0" smtClean="0"/>
                        <a:t>Single</a:t>
                      </a:r>
                      <a:r>
                        <a:rPr lang="en-GB" baseline="0" dirty="0" smtClean="0"/>
                        <a:t> Nucleotide Variants</a:t>
                      </a:r>
                      <a:endParaRPr lang="en-GB" dirty="0"/>
                    </a:p>
                  </a:txBody>
                  <a:tcPr/>
                </a:tc>
                <a:tc>
                  <a:txBody>
                    <a:bodyPr/>
                    <a:lstStyle/>
                    <a:p>
                      <a:r>
                        <a:rPr lang="en-GB" dirty="0" smtClean="0"/>
                        <a:t>Not detected</a:t>
                      </a:r>
                      <a:endParaRPr lang="en-GB" dirty="0"/>
                    </a:p>
                  </a:txBody>
                  <a:tcPr/>
                </a:tc>
              </a:tr>
              <a:tr h="370840">
                <a:tc>
                  <a:txBody>
                    <a:bodyPr/>
                    <a:lstStyle/>
                    <a:p>
                      <a:r>
                        <a:rPr lang="en-GB" dirty="0" smtClean="0"/>
                        <a:t>Consanguinity</a:t>
                      </a:r>
                      <a:endParaRPr lang="en-GB" dirty="0"/>
                    </a:p>
                  </a:txBody>
                  <a:tcPr/>
                </a:tc>
                <a:tc>
                  <a:txBody>
                    <a:bodyPr/>
                    <a:lstStyle/>
                    <a:p>
                      <a:r>
                        <a:rPr lang="en-GB" dirty="0" smtClean="0"/>
                        <a:t>Informative unless all </a:t>
                      </a:r>
                      <a:r>
                        <a:rPr lang="en-GB" dirty="0" err="1" smtClean="0"/>
                        <a:t>chr</a:t>
                      </a:r>
                      <a:r>
                        <a:rPr lang="en-GB" dirty="0" smtClean="0"/>
                        <a:t> shared</a:t>
                      </a:r>
                      <a:endParaRPr lang="en-GB" dirty="0"/>
                    </a:p>
                  </a:txBody>
                  <a:tcPr/>
                </a:tc>
              </a:tr>
              <a:tr h="370840">
                <a:tc>
                  <a:txBody>
                    <a:bodyPr/>
                    <a:lstStyle/>
                    <a:p>
                      <a:r>
                        <a:rPr lang="en-GB" dirty="0" smtClean="0"/>
                        <a:t>Paternity testing</a:t>
                      </a:r>
                      <a:endParaRPr lang="en-GB" dirty="0"/>
                    </a:p>
                  </a:txBody>
                  <a:tcPr/>
                </a:tc>
                <a:tc>
                  <a:txBody>
                    <a:bodyPr/>
                    <a:lstStyle/>
                    <a:p>
                      <a:r>
                        <a:rPr lang="en-GB" dirty="0" smtClean="0"/>
                        <a:t>Highly informative</a:t>
                      </a:r>
                      <a:endParaRPr lang="en-GB" dirty="0"/>
                    </a:p>
                  </a:txBody>
                  <a:tcPr/>
                </a:tc>
              </a:tr>
              <a:tr h="370840">
                <a:tc>
                  <a:txBody>
                    <a:bodyPr/>
                    <a:lstStyle/>
                    <a:p>
                      <a:r>
                        <a:rPr lang="en-GB" dirty="0" smtClean="0"/>
                        <a:t>Chromosome/embryo</a:t>
                      </a:r>
                      <a:r>
                        <a:rPr lang="en-GB" baseline="0" dirty="0" smtClean="0"/>
                        <a:t> fingerprint</a:t>
                      </a:r>
                      <a:endParaRPr lang="en-GB" dirty="0"/>
                    </a:p>
                  </a:txBody>
                  <a:tcPr/>
                </a:tc>
                <a:tc>
                  <a:txBody>
                    <a:bodyPr/>
                    <a:lstStyle/>
                    <a:p>
                      <a:r>
                        <a:rPr lang="en-GB" dirty="0" smtClean="0"/>
                        <a:t>Unique</a:t>
                      </a:r>
                      <a:r>
                        <a:rPr lang="en-GB" baseline="0" dirty="0" smtClean="0"/>
                        <a:t> pattern of recombination events</a:t>
                      </a:r>
                      <a:endParaRPr lang="en-GB" dirty="0"/>
                    </a:p>
                  </a:txBody>
                  <a:tcPr/>
                </a:tc>
              </a:tr>
              <a:tr h="370840">
                <a:tc>
                  <a:txBody>
                    <a:bodyPr/>
                    <a:lstStyle/>
                    <a:p>
                      <a:r>
                        <a:rPr lang="en-GB" dirty="0" smtClean="0"/>
                        <a:t>Contamination</a:t>
                      </a:r>
                      <a:endParaRPr lang="en-GB" dirty="0"/>
                    </a:p>
                  </a:txBody>
                  <a:tcPr/>
                </a:tc>
                <a:tc>
                  <a:txBody>
                    <a:bodyPr/>
                    <a:lstStyle/>
                    <a:p>
                      <a:r>
                        <a:rPr lang="en-GB" dirty="0" smtClean="0"/>
                        <a:t>Detected</a:t>
                      </a:r>
                      <a:endParaRPr lang="en-GB" dirty="0"/>
                    </a:p>
                  </a:txBody>
                  <a:tcPr/>
                </a:tc>
              </a:tr>
            </a:tbl>
          </a:graphicData>
        </a:graphic>
      </p:graphicFrame>
    </p:spTree>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cstate="print"/>
          <a:srcRect/>
          <a:stretch>
            <a:fillRect/>
          </a:stretch>
        </p:blipFill>
        <p:spPr bwMode="auto">
          <a:xfrm>
            <a:off x="323528" y="1424930"/>
            <a:ext cx="6715125" cy="2905125"/>
          </a:xfrm>
          <a:prstGeom prst="rect">
            <a:avLst/>
          </a:prstGeom>
          <a:noFill/>
          <a:ln w="9525">
            <a:noFill/>
            <a:miter lim="800000"/>
            <a:headEnd/>
            <a:tailEnd/>
          </a:ln>
        </p:spPr>
      </p:pic>
      <p:sp>
        <p:nvSpPr>
          <p:cNvPr id="3" name="TextBox 2"/>
          <p:cNvSpPr txBox="1"/>
          <p:nvPr/>
        </p:nvSpPr>
        <p:spPr>
          <a:xfrm>
            <a:off x="2411760" y="5631334"/>
            <a:ext cx="6264696" cy="461665"/>
          </a:xfrm>
          <a:prstGeom prst="rect">
            <a:avLst/>
          </a:prstGeom>
          <a:noFill/>
        </p:spPr>
        <p:txBody>
          <a:bodyPr wrap="square">
            <a:spAutoFit/>
          </a:bodyPr>
          <a:lstStyle/>
          <a:p>
            <a:pPr>
              <a:defRPr/>
            </a:pPr>
            <a:r>
              <a:rPr lang="en-GB" sz="2400" dirty="0" err="1" smtClean="0">
                <a:solidFill>
                  <a:schemeClr val="tx1">
                    <a:lumMod val="75000"/>
                  </a:schemeClr>
                </a:solidFill>
                <a:latin typeface="Calibri" pitchFamily="34" charset="0"/>
                <a:cs typeface="Calibri" pitchFamily="34" charset="0"/>
              </a:rPr>
              <a:t>Treff</a:t>
            </a:r>
            <a:r>
              <a:rPr lang="en-GB" sz="2400" dirty="0" smtClean="0">
                <a:solidFill>
                  <a:schemeClr val="tx1">
                    <a:lumMod val="75000"/>
                  </a:schemeClr>
                </a:solidFill>
                <a:latin typeface="Calibri" pitchFamily="34" charset="0"/>
                <a:cs typeface="Calibri" pitchFamily="34" charset="0"/>
              </a:rPr>
              <a:t> </a:t>
            </a:r>
            <a:r>
              <a:rPr lang="en-GB" sz="2400" dirty="0">
                <a:solidFill>
                  <a:schemeClr val="tx1">
                    <a:lumMod val="75000"/>
                  </a:schemeClr>
                </a:solidFill>
                <a:latin typeface="Calibri" pitchFamily="34" charset="0"/>
                <a:cs typeface="Calibri" pitchFamily="34" charset="0"/>
              </a:rPr>
              <a:t>et al (</a:t>
            </a:r>
            <a:r>
              <a:rPr lang="en-GB" sz="2400" dirty="0" smtClean="0">
                <a:solidFill>
                  <a:schemeClr val="tx1">
                    <a:lumMod val="75000"/>
                  </a:schemeClr>
                </a:solidFill>
                <a:latin typeface="Calibri" pitchFamily="34" charset="0"/>
                <a:cs typeface="Calibri" pitchFamily="34" charset="0"/>
              </a:rPr>
              <a:t>2013) Fertility and Sterility 99, 1377</a:t>
            </a:r>
            <a:endParaRPr lang="en-GB" sz="2400" dirty="0">
              <a:solidFill>
                <a:schemeClr val="tx1">
                  <a:lumMod val="75000"/>
                </a:schemeClr>
              </a:solidFill>
              <a:latin typeface="Calibri" pitchFamily="34" charset="0"/>
              <a:cs typeface="Calibri" pitchFamily="34" charset="0"/>
            </a:endParaRPr>
          </a:p>
        </p:txBody>
      </p:sp>
      <p:pic>
        <p:nvPicPr>
          <p:cNvPr id="4" name="Picture 2"/>
          <p:cNvPicPr>
            <a:picLocks noChangeAspect="1" noChangeArrowheads="1"/>
          </p:cNvPicPr>
          <p:nvPr/>
        </p:nvPicPr>
        <p:blipFill>
          <a:blip r:embed="rId3" cstate="print"/>
          <a:srcRect/>
          <a:stretch>
            <a:fillRect/>
          </a:stretch>
        </p:blipFill>
        <p:spPr bwMode="auto">
          <a:xfrm>
            <a:off x="1403648" y="2780928"/>
            <a:ext cx="7229475" cy="2724150"/>
          </a:xfrm>
          <a:prstGeom prst="rect">
            <a:avLst/>
          </a:prstGeom>
          <a:noFill/>
          <a:ln w="9525">
            <a:noFill/>
            <a:miter lim="800000"/>
            <a:headEnd/>
            <a:tailEnd/>
          </a:ln>
        </p:spPr>
      </p:pic>
      <p:sp>
        <p:nvSpPr>
          <p:cNvPr id="5" name="TextBox 4"/>
          <p:cNvSpPr txBox="1"/>
          <p:nvPr/>
        </p:nvSpPr>
        <p:spPr>
          <a:xfrm>
            <a:off x="2408904" y="6063382"/>
            <a:ext cx="4326192" cy="461962"/>
          </a:xfrm>
          <a:prstGeom prst="rect">
            <a:avLst/>
          </a:prstGeom>
          <a:noFill/>
        </p:spPr>
        <p:txBody>
          <a:bodyPr wrap="square">
            <a:spAutoFit/>
          </a:bodyPr>
          <a:lstStyle/>
          <a:p>
            <a:pPr>
              <a:defRPr/>
            </a:pPr>
            <a:r>
              <a:rPr lang="en-GB" sz="2400" dirty="0" smtClean="0">
                <a:solidFill>
                  <a:schemeClr val="tx1">
                    <a:lumMod val="75000"/>
                  </a:schemeClr>
                </a:solidFill>
                <a:latin typeface="Calibri" pitchFamily="34" charset="0"/>
                <a:cs typeface="Calibri" pitchFamily="34" charset="0"/>
              </a:rPr>
              <a:t>Tan </a:t>
            </a:r>
            <a:r>
              <a:rPr lang="en-GB" sz="2400" dirty="0">
                <a:solidFill>
                  <a:schemeClr val="tx1">
                    <a:lumMod val="75000"/>
                  </a:schemeClr>
                </a:solidFill>
                <a:latin typeface="Calibri" pitchFamily="34" charset="0"/>
                <a:cs typeface="Calibri" pitchFamily="34" charset="0"/>
              </a:rPr>
              <a:t>et al (</a:t>
            </a:r>
            <a:r>
              <a:rPr lang="en-GB" sz="2400" dirty="0" smtClean="0">
                <a:solidFill>
                  <a:schemeClr val="tx1">
                    <a:lumMod val="75000"/>
                  </a:schemeClr>
                </a:solidFill>
                <a:latin typeface="Calibri" pitchFamily="34" charset="0"/>
                <a:cs typeface="Calibri" pitchFamily="34" charset="0"/>
              </a:rPr>
              <a:t>2014) </a:t>
            </a:r>
            <a:r>
              <a:rPr lang="en-GB" sz="2400" dirty="0" err="1" smtClean="0">
                <a:solidFill>
                  <a:schemeClr val="tx1">
                    <a:lumMod val="75000"/>
                  </a:schemeClr>
                </a:solidFill>
                <a:latin typeface="Calibri" pitchFamily="34" charset="0"/>
                <a:cs typeface="Calibri" pitchFamily="34" charset="0"/>
              </a:rPr>
              <a:t>GigaScience</a:t>
            </a:r>
            <a:r>
              <a:rPr lang="en-GB" sz="2400" dirty="0" smtClean="0">
                <a:solidFill>
                  <a:schemeClr val="tx1">
                    <a:lumMod val="75000"/>
                  </a:schemeClr>
                </a:solidFill>
                <a:latin typeface="Calibri" pitchFamily="34" charset="0"/>
                <a:cs typeface="Calibri" pitchFamily="34" charset="0"/>
              </a:rPr>
              <a:t> 3, 30</a:t>
            </a:r>
            <a:endParaRPr lang="en-GB" sz="2400" dirty="0">
              <a:solidFill>
                <a:schemeClr val="tx1">
                  <a:lumMod val="75000"/>
                </a:schemeClr>
              </a:solidFill>
              <a:latin typeface="Calibri" pitchFamily="34" charset="0"/>
              <a:cs typeface="Calibri" pitchFamily="34" charset="0"/>
            </a:endParaRPr>
          </a:p>
        </p:txBody>
      </p:sp>
      <p:sp>
        <p:nvSpPr>
          <p:cNvPr id="6" name="TextBox 5"/>
          <p:cNvSpPr txBox="1"/>
          <p:nvPr/>
        </p:nvSpPr>
        <p:spPr>
          <a:xfrm>
            <a:off x="458935" y="290053"/>
            <a:ext cx="8217521" cy="954107"/>
          </a:xfrm>
          <a:prstGeom prst="rect">
            <a:avLst/>
          </a:prstGeom>
          <a:noFill/>
        </p:spPr>
        <p:txBody>
          <a:bodyPr wrap="square" rtlCol="0">
            <a:spAutoFit/>
          </a:bodyPr>
          <a:lstStyle/>
          <a:p>
            <a:pPr algn="ctr" fontAlgn="base">
              <a:spcBef>
                <a:spcPct val="0"/>
              </a:spcBef>
              <a:spcAft>
                <a:spcPct val="0"/>
              </a:spcAft>
            </a:pPr>
            <a:r>
              <a:rPr lang="en-GB" sz="2800" dirty="0" smtClean="0">
                <a:solidFill>
                  <a:srgbClr val="1A1818"/>
                </a:solidFill>
                <a:latin typeface="Calibri" pitchFamily="34" charset="0"/>
              </a:rPr>
              <a:t>PGD and PGS for chromosome </a:t>
            </a:r>
            <a:r>
              <a:rPr lang="en-GB" sz="2800" dirty="0" err="1" smtClean="0">
                <a:solidFill>
                  <a:srgbClr val="1A1818"/>
                </a:solidFill>
                <a:latin typeface="Calibri" pitchFamily="34" charset="0"/>
              </a:rPr>
              <a:t>aneuploidy</a:t>
            </a:r>
            <a:endParaRPr lang="en-GB" sz="2800" dirty="0" smtClean="0">
              <a:solidFill>
                <a:srgbClr val="1A1818"/>
              </a:solidFill>
              <a:latin typeface="Calibri" pitchFamily="34" charset="0"/>
            </a:endParaRPr>
          </a:p>
          <a:p>
            <a:pPr algn="ctr" fontAlgn="base">
              <a:spcBef>
                <a:spcPct val="0"/>
              </a:spcBef>
              <a:spcAft>
                <a:spcPct val="0"/>
              </a:spcAft>
            </a:pPr>
            <a:r>
              <a:rPr lang="en-GB" sz="2800" dirty="0" smtClean="0">
                <a:solidFill>
                  <a:srgbClr val="1A1818"/>
                </a:solidFill>
                <a:latin typeface="Calibri" pitchFamily="34" charset="0"/>
              </a:rPr>
              <a:t>using next generation sequencing (NGS)</a:t>
            </a:r>
            <a:endParaRPr lang="en-GB" sz="2800" dirty="0">
              <a:solidFill>
                <a:srgbClr val="1A1818"/>
              </a:solidFill>
              <a:latin typeface="Calibri" pitchFamily="34" charset="0"/>
            </a:endParaRPr>
          </a:p>
        </p:txBody>
      </p:sp>
    </p:spTree>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cstate="print"/>
          <a:srcRect/>
          <a:stretch>
            <a:fillRect/>
          </a:stretch>
        </p:blipFill>
        <p:spPr bwMode="auto">
          <a:xfrm>
            <a:off x="447675" y="620688"/>
            <a:ext cx="8248650" cy="2647950"/>
          </a:xfrm>
          <a:prstGeom prst="rect">
            <a:avLst/>
          </a:prstGeom>
          <a:noFill/>
          <a:ln w="9525">
            <a:noFill/>
            <a:miter lim="800000"/>
            <a:headEnd/>
            <a:tailEnd/>
          </a:ln>
        </p:spPr>
      </p:pic>
      <p:sp>
        <p:nvSpPr>
          <p:cNvPr id="3" name="TextBox 2"/>
          <p:cNvSpPr txBox="1"/>
          <p:nvPr/>
        </p:nvSpPr>
        <p:spPr>
          <a:xfrm>
            <a:off x="3563888" y="5301208"/>
            <a:ext cx="4320480" cy="461665"/>
          </a:xfrm>
          <a:prstGeom prst="rect">
            <a:avLst/>
          </a:prstGeom>
          <a:noFill/>
        </p:spPr>
        <p:txBody>
          <a:bodyPr wrap="square">
            <a:spAutoFit/>
          </a:bodyPr>
          <a:lstStyle/>
          <a:p>
            <a:pPr>
              <a:defRPr/>
            </a:pPr>
            <a:r>
              <a:rPr lang="en-GB" sz="2400" dirty="0" smtClean="0">
                <a:solidFill>
                  <a:schemeClr val="tx1">
                    <a:lumMod val="75000"/>
                  </a:schemeClr>
                </a:solidFill>
                <a:latin typeface="Calibri" pitchFamily="34" charset="0"/>
                <a:cs typeface="Calibri" pitchFamily="34" charset="0"/>
              </a:rPr>
              <a:t>Yan </a:t>
            </a:r>
            <a:r>
              <a:rPr lang="en-GB" sz="2400" dirty="0">
                <a:solidFill>
                  <a:schemeClr val="tx1">
                    <a:lumMod val="75000"/>
                  </a:schemeClr>
                </a:solidFill>
                <a:latin typeface="Calibri" pitchFamily="34" charset="0"/>
                <a:cs typeface="Calibri" pitchFamily="34" charset="0"/>
              </a:rPr>
              <a:t>et al (</a:t>
            </a:r>
            <a:r>
              <a:rPr lang="en-GB" sz="2400" dirty="0" smtClean="0">
                <a:solidFill>
                  <a:schemeClr val="tx1">
                    <a:lumMod val="75000"/>
                  </a:schemeClr>
                </a:solidFill>
                <a:latin typeface="Calibri" pitchFamily="34" charset="0"/>
                <a:cs typeface="Calibri" pitchFamily="34" charset="0"/>
              </a:rPr>
              <a:t>2015) PNAS 112, 15964</a:t>
            </a:r>
            <a:endParaRPr lang="en-GB" sz="2400" dirty="0">
              <a:solidFill>
                <a:schemeClr val="tx1">
                  <a:lumMod val="75000"/>
                </a:schemeClr>
              </a:solidFill>
              <a:latin typeface="Calibri" pitchFamily="34" charset="0"/>
              <a:cs typeface="Calibri" pitchFamily="34" charset="0"/>
            </a:endParaRPr>
          </a:p>
        </p:txBody>
      </p:sp>
      <p:pic>
        <p:nvPicPr>
          <p:cNvPr id="4" name="Picture 2"/>
          <p:cNvPicPr>
            <a:picLocks noChangeAspect="1" noChangeArrowheads="1"/>
          </p:cNvPicPr>
          <p:nvPr/>
        </p:nvPicPr>
        <p:blipFill>
          <a:blip r:embed="rId3" cstate="print"/>
          <a:srcRect/>
          <a:stretch>
            <a:fillRect/>
          </a:stretch>
        </p:blipFill>
        <p:spPr bwMode="auto">
          <a:xfrm>
            <a:off x="1187624" y="2492896"/>
            <a:ext cx="7451362" cy="2376264"/>
          </a:xfrm>
          <a:prstGeom prst="rect">
            <a:avLst/>
          </a:prstGeom>
          <a:noFill/>
          <a:ln w="9525">
            <a:noFill/>
            <a:miter lim="800000"/>
            <a:headEnd/>
            <a:tailEnd/>
          </a:ln>
        </p:spPr>
      </p:pic>
      <p:sp>
        <p:nvSpPr>
          <p:cNvPr id="5" name="TextBox 4"/>
          <p:cNvSpPr txBox="1"/>
          <p:nvPr/>
        </p:nvSpPr>
        <p:spPr>
          <a:xfrm>
            <a:off x="3563888" y="5745163"/>
            <a:ext cx="5184576" cy="461665"/>
          </a:xfrm>
          <a:prstGeom prst="rect">
            <a:avLst/>
          </a:prstGeom>
          <a:noFill/>
        </p:spPr>
        <p:txBody>
          <a:bodyPr wrap="square">
            <a:spAutoFit/>
          </a:bodyPr>
          <a:lstStyle/>
          <a:p>
            <a:pPr>
              <a:defRPr/>
            </a:pPr>
            <a:r>
              <a:rPr lang="en-GB" sz="2400" dirty="0" err="1" smtClean="0">
                <a:solidFill>
                  <a:schemeClr val="tx1">
                    <a:lumMod val="75000"/>
                  </a:schemeClr>
                </a:solidFill>
                <a:latin typeface="Calibri" pitchFamily="34" charset="0"/>
                <a:cs typeface="Calibri" pitchFamily="34" charset="0"/>
              </a:rPr>
              <a:t>Ren</a:t>
            </a:r>
            <a:r>
              <a:rPr lang="en-GB" sz="2400" dirty="0" smtClean="0">
                <a:solidFill>
                  <a:schemeClr val="tx1">
                    <a:lumMod val="75000"/>
                  </a:schemeClr>
                </a:solidFill>
                <a:latin typeface="Calibri" pitchFamily="34" charset="0"/>
                <a:cs typeface="Calibri" pitchFamily="34" charset="0"/>
              </a:rPr>
              <a:t> </a:t>
            </a:r>
            <a:r>
              <a:rPr lang="en-GB" sz="2400" dirty="0">
                <a:solidFill>
                  <a:schemeClr val="tx1">
                    <a:lumMod val="75000"/>
                  </a:schemeClr>
                </a:solidFill>
                <a:latin typeface="Calibri" pitchFamily="34" charset="0"/>
                <a:cs typeface="Calibri" pitchFamily="34" charset="0"/>
              </a:rPr>
              <a:t>et al (</a:t>
            </a:r>
            <a:r>
              <a:rPr lang="en-GB" sz="2400" dirty="0" smtClean="0">
                <a:solidFill>
                  <a:schemeClr val="tx1">
                    <a:lumMod val="75000"/>
                  </a:schemeClr>
                </a:solidFill>
                <a:latin typeface="Calibri" pitchFamily="34" charset="0"/>
                <a:cs typeface="Calibri" pitchFamily="34" charset="0"/>
              </a:rPr>
              <a:t>2016) J Genet </a:t>
            </a:r>
            <a:r>
              <a:rPr lang="en-GB" sz="2400" dirty="0" err="1" smtClean="0">
                <a:solidFill>
                  <a:schemeClr val="tx1">
                    <a:lumMod val="75000"/>
                  </a:schemeClr>
                </a:solidFill>
                <a:latin typeface="Calibri" pitchFamily="34" charset="0"/>
                <a:cs typeface="Calibri" pitchFamily="34" charset="0"/>
              </a:rPr>
              <a:t>Genom</a:t>
            </a:r>
            <a:r>
              <a:rPr lang="en-GB" sz="2400" dirty="0" smtClean="0">
                <a:solidFill>
                  <a:schemeClr val="tx1">
                    <a:lumMod val="75000"/>
                  </a:schemeClr>
                </a:solidFill>
                <a:latin typeface="Calibri" pitchFamily="34" charset="0"/>
                <a:cs typeface="Calibri" pitchFamily="34" charset="0"/>
              </a:rPr>
              <a:t> 43, 541</a:t>
            </a:r>
            <a:endParaRPr lang="en-GB" sz="2400" dirty="0">
              <a:solidFill>
                <a:schemeClr val="tx1">
                  <a:lumMod val="75000"/>
                </a:schemeClr>
              </a:solidFill>
              <a:latin typeface="Calibri" pitchFamily="34" charset="0"/>
              <a:cs typeface="Calibri" pitchFamily="34" charset="0"/>
            </a:endParaRPr>
          </a:p>
        </p:txBody>
      </p:sp>
    </p:spTree>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cstate="print"/>
          <a:srcRect/>
          <a:stretch>
            <a:fillRect/>
          </a:stretch>
        </p:blipFill>
        <p:spPr bwMode="auto">
          <a:xfrm>
            <a:off x="395536" y="2812529"/>
            <a:ext cx="4048125" cy="1552575"/>
          </a:xfrm>
          <a:prstGeom prst="rect">
            <a:avLst/>
          </a:prstGeom>
          <a:noFill/>
          <a:ln w="9525">
            <a:noFill/>
            <a:miter lim="800000"/>
            <a:headEnd/>
            <a:tailEnd/>
          </a:ln>
        </p:spPr>
      </p:pic>
      <p:pic>
        <p:nvPicPr>
          <p:cNvPr id="9219" name="Picture 3"/>
          <p:cNvPicPr>
            <a:picLocks noChangeAspect="1" noChangeArrowheads="1"/>
          </p:cNvPicPr>
          <p:nvPr/>
        </p:nvPicPr>
        <p:blipFill>
          <a:blip r:embed="rId3" cstate="print"/>
          <a:srcRect/>
          <a:stretch>
            <a:fillRect/>
          </a:stretch>
        </p:blipFill>
        <p:spPr bwMode="auto">
          <a:xfrm>
            <a:off x="4788024" y="1268760"/>
            <a:ext cx="4019550" cy="5257800"/>
          </a:xfrm>
          <a:prstGeom prst="rect">
            <a:avLst/>
          </a:prstGeom>
          <a:noFill/>
          <a:ln w="9525">
            <a:noFill/>
            <a:miter lim="800000"/>
            <a:headEnd/>
            <a:tailEnd/>
          </a:ln>
        </p:spPr>
      </p:pic>
      <p:sp>
        <p:nvSpPr>
          <p:cNvPr id="5" name="TextBox 4"/>
          <p:cNvSpPr txBox="1"/>
          <p:nvPr/>
        </p:nvSpPr>
        <p:spPr>
          <a:xfrm>
            <a:off x="458935" y="290053"/>
            <a:ext cx="8217521" cy="954107"/>
          </a:xfrm>
          <a:prstGeom prst="rect">
            <a:avLst/>
          </a:prstGeom>
          <a:noFill/>
        </p:spPr>
        <p:txBody>
          <a:bodyPr wrap="square" rtlCol="0">
            <a:spAutoFit/>
          </a:bodyPr>
          <a:lstStyle/>
          <a:p>
            <a:pPr algn="ctr" fontAlgn="base">
              <a:spcBef>
                <a:spcPct val="0"/>
              </a:spcBef>
              <a:spcAft>
                <a:spcPct val="0"/>
              </a:spcAft>
            </a:pPr>
            <a:r>
              <a:rPr lang="en-GB" sz="2800" dirty="0" smtClean="0">
                <a:solidFill>
                  <a:srgbClr val="1A1818"/>
                </a:solidFill>
                <a:latin typeface="Calibri" pitchFamily="34" charset="0"/>
              </a:rPr>
              <a:t>Mutated allele revealed by sequencing with </a:t>
            </a:r>
            <a:r>
              <a:rPr lang="en-GB" sz="2800" dirty="0" err="1" smtClean="0">
                <a:solidFill>
                  <a:srgbClr val="1A1818"/>
                </a:solidFill>
                <a:latin typeface="Calibri" pitchFamily="34" charset="0"/>
              </a:rPr>
              <a:t>aneuploidy</a:t>
            </a:r>
            <a:r>
              <a:rPr lang="en-GB" sz="2800" dirty="0" smtClean="0">
                <a:solidFill>
                  <a:srgbClr val="1A1818"/>
                </a:solidFill>
                <a:latin typeface="Calibri" pitchFamily="34" charset="0"/>
              </a:rPr>
              <a:t> and linkage analyses (MARSALA)</a:t>
            </a:r>
            <a:endParaRPr lang="en-GB" sz="2800" dirty="0">
              <a:solidFill>
                <a:srgbClr val="1A1818"/>
              </a:solidFill>
              <a:latin typeface="Calibri" pitchFamily="34" charset="0"/>
            </a:endParaRPr>
          </a:p>
        </p:txBody>
      </p:sp>
      <p:sp>
        <p:nvSpPr>
          <p:cNvPr id="6" name="TextBox 5"/>
          <p:cNvSpPr txBox="1"/>
          <p:nvPr/>
        </p:nvSpPr>
        <p:spPr>
          <a:xfrm>
            <a:off x="395536" y="5877272"/>
            <a:ext cx="4320480" cy="461665"/>
          </a:xfrm>
          <a:prstGeom prst="rect">
            <a:avLst/>
          </a:prstGeom>
          <a:noFill/>
        </p:spPr>
        <p:txBody>
          <a:bodyPr wrap="square">
            <a:spAutoFit/>
          </a:bodyPr>
          <a:lstStyle/>
          <a:p>
            <a:pPr>
              <a:defRPr/>
            </a:pPr>
            <a:r>
              <a:rPr lang="en-GB" sz="2400" dirty="0" smtClean="0">
                <a:solidFill>
                  <a:schemeClr val="tx1">
                    <a:lumMod val="75000"/>
                  </a:schemeClr>
                </a:solidFill>
                <a:latin typeface="Calibri" pitchFamily="34" charset="0"/>
                <a:cs typeface="Calibri" pitchFamily="34" charset="0"/>
              </a:rPr>
              <a:t>Yan </a:t>
            </a:r>
            <a:r>
              <a:rPr lang="en-GB" sz="2400" dirty="0">
                <a:solidFill>
                  <a:schemeClr val="tx1">
                    <a:lumMod val="75000"/>
                  </a:schemeClr>
                </a:solidFill>
                <a:latin typeface="Calibri" pitchFamily="34" charset="0"/>
                <a:cs typeface="Calibri" pitchFamily="34" charset="0"/>
              </a:rPr>
              <a:t>et al (</a:t>
            </a:r>
            <a:r>
              <a:rPr lang="en-GB" sz="2400" dirty="0" smtClean="0">
                <a:solidFill>
                  <a:schemeClr val="tx1">
                    <a:lumMod val="75000"/>
                  </a:schemeClr>
                </a:solidFill>
                <a:latin typeface="Calibri" pitchFamily="34" charset="0"/>
                <a:cs typeface="Calibri" pitchFamily="34" charset="0"/>
              </a:rPr>
              <a:t>2015) PNAS 112, 15964</a:t>
            </a:r>
            <a:endParaRPr lang="en-GB" sz="2400" dirty="0">
              <a:solidFill>
                <a:schemeClr val="tx1">
                  <a:lumMod val="75000"/>
                </a:schemeClr>
              </a:solidFill>
              <a:latin typeface="Calibri" pitchFamily="34" charset="0"/>
              <a:cs typeface="Calibri" pitchFamily="34" charset="0"/>
            </a:endParaRPr>
          </a:p>
        </p:txBody>
      </p:sp>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1922" name="Picture 2" descr="Human embryos (Yorgos)"/>
          <p:cNvPicPr>
            <a:picLocks noChangeAspect="1" noChangeArrowheads="1"/>
          </p:cNvPicPr>
          <p:nvPr/>
        </p:nvPicPr>
        <p:blipFill>
          <a:blip r:embed="rId3" cstate="print"/>
          <a:srcRect/>
          <a:stretch>
            <a:fillRect/>
          </a:stretch>
        </p:blipFill>
        <p:spPr bwMode="auto">
          <a:xfrm>
            <a:off x="533400" y="1295400"/>
            <a:ext cx="8153400" cy="5357813"/>
          </a:xfrm>
          <a:prstGeom prst="rect">
            <a:avLst/>
          </a:prstGeom>
          <a:noFill/>
        </p:spPr>
      </p:pic>
      <p:sp>
        <p:nvSpPr>
          <p:cNvPr id="81923" name="Rectangle 3"/>
          <p:cNvSpPr>
            <a:spLocks noGrp="1" noChangeArrowheads="1"/>
          </p:cNvSpPr>
          <p:nvPr>
            <p:ph type="title"/>
          </p:nvPr>
        </p:nvSpPr>
        <p:spPr>
          <a:xfrm>
            <a:off x="0" y="228600"/>
            <a:ext cx="9144000" cy="990600"/>
          </a:xfrm>
        </p:spPr>
        <p:txBody>
          <a:bodyPr/>
          <a:lstStyle/>
          <a:p>
            <a:r>
              <a:rPr lang="en-GB" sz="1800" dirty="0">
                <a:solidFill>
                  <a:schemeClr val="bg1"/>
                </a:solidFill>
                <a:latin typeface="Calibri" pitchFamily="34" charset="0"/>
              </a:rPr>
              <a:t>Scanning EM of human </a:t>
            </a:r>
            <a:r>
              <a:rPr lang="en-GB" sz="1800" dirty="0" err="1">
                <a:solidFill>
                  <a:schemeClr val="bg1"/>
                </a:solidFill>
                <a:latin typeface="Calibri" pitchFamily="34" charset="0"/>
              </a:rPr>
              <a:t>preimplantation</a:t>
            </a:r>
            <a:r>
              <a:rPr lang="en-GB" sz="1800" dirty="0">
                <a:solidFill>
                  <a:schemeClr val="bg1"/>
                </a:solidFill>
                <a:latin typeface="Calibri" pitchFamily="34" charset="0"/>
              </a:rPr>
              <a:t> development </a:t>
            </a:r>
            <a:r>
              <a:rPr lang="en-GB" sz="1800" i="1" dirty="0">
                <a:solidFill>
                  <a:schemeClr val="bg1"/>
                </a:solidFill>
                <a:latin typeface="Calibri" pitchFamily="34" charset="0"/>
              </a:rPr>
              <a:t>in </a:t>
            </a:r>
            <a:r>
              <a:rPr lang="en-GB" sz="1800" dirty="0" smtClean="0">
                <a:solidFill>
                  <a:schemeClr val="bg1"/>
                </a:solidFill>
                <a:latin typeface="Calibri" pitchFamily="34" charset="0"/>
              </a:rPr>
              <a:t>vitro:</a:t>
            </a:r>
            <a:br>
              <a:rPr lang="en-GB" sz="1800" dirty="0" smtClean="0">
                <a:solidFill>
                  <a:schemeClr val="bg1"/>
                </a:solidFill>
                <a:latin typeface="Calibri" pitchFamily="34" charset="0"/>
              </a:rPr>
            </a:br>
            <a:r>
              <a:rPr lang="en-GB" sz="1800" dirty="0" smtClean="0">
                <a:solidFill>
                  <a:schemeClr val="bg1"/>
                </a:solidFill>
                <a:latin typeface="Calibri" pitchFamily="34" charset="0"/>
              </a:rPr>
              <a:t>Days </a:t>
            </a:r>
            <a:r>
              <a:rPr lang="en-GB" sz="1800" dirty="0">
                <a:solidFill>
                  <a:schemeClr val="bg1"/>
                </a:solidFill>
                <a:latin typeface="Calibri" pitchFamily="34" charset="0"/>
              </a:rPr>
              <a:t>1 to 6 post insemination</a:t>
            </a:r>
          </a:p>
        </p:txBody>
      </p:sp>
      <p:sp>
        <p:nvSpPr>
          <p:cNvPr id="4" name="Rectangle 3"/>
          <p:cNvSpPr/>
          <p:nvPr/>
        </p:nvSpPr>
        <p:spPr>
          <a:xfrm>
            <a:off x="419100" y="1019175"/>
            <a:ext cx="8410575" cy="4762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GB">
              <a:solidFill>
                <a:srgbClr val="FFFFFF"/>
              </a:solidFill>
            </a:endParaRPr>
          </a:p>
        </p:txBody>
      </p:sp>
      <p:sp>
        <p:nvSpPr>
          <p:cNvPr id="5" name="Rectangle 4"/>
          <p:cNvSpPr/>
          <p:nvPr/>
        </p:nvSpPr>
        <p:spPr>
          <a:xfrm>
            <a:off x="457200" y="3505199"/>
            <a:ext cx="8410575" cy="7143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GB">
              <a:solidFill>
                <a:srgbClr val="FFFFFF"/>
              </a:solidFill>
            </a:endParaRPr>
          </a:p>
        </p:txBody>
      </p:sp>
      <p:sp>
        <p:nvSpPr>
          <p:cNvPr id="6" name="Rectangle 5"/>
          <p:cNvSpPr/>
          <p:nvPr/>
        </p:nvSpPr>
        <p:spPr>
          <a:xfrm>
            <a:off x="495300" y="6334125"/>
            <a:ext cx="8410575" cy="5238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fontAlgn="base">
              <a:spcBef>
                <a:spcPct val="0"/>
              </a:spcBef>
              <a:spcAft>
                <a:spcPct val="0"/>
              </a:spcAft>
            </a:pPr>
            <a:r>
              <a:rPr lang="en-GB" sz="1400" dirty="0" smtClean="0">
                <a:solidFill>
                  <a:srgbClr val="FFFFFF"/>
                </a:solidFill>
                <a:latin typeface="Calibri" pitchFamily="34" charset="0"/>
              </a:rPr>
              <a:t>Dr </a:t>
            </a:r>
            <a:r>
              <a:rPr lang="en-GB" sz="1400" dirty="0" err="1" smtClean="0">
                <a:solidFill>
                  <a:srgbClr val="FFFFFF"/>
                </a:solidFill>
                <a:latin typeface="Calibri" pitchFamily="34" charset="0"/>
              </a:rPr>
              <a:t>Yorgos</a:t>
            </a:r>
            <a:r>
              <a:rPr lang="en-GB" sz="1400" dirty="0" smtClean="0">
                <a:solidFill>
                  <a:srgbClr val="FFFFFF"/>
                </a:solidFill>
                <a:latin typeface="Calibri" pitchFamily="34" charset="0"/>
              </a:rPr>
              <a:t> </a:t>
            </a:r>
            <a:r>
              <a:rPr lang="en-GB" sz="1400" dirty="0" err="1" smtClean="0">
                <a:solidFill>
                  <a:srgbClr val="FFFFFF"/>
                </a:solidFill>
                <a:latin typeface="Calibri" pitchFamily="34" charset="0"/>
              </a:rPr>
              <a:t>Nikas</a:t>
            </a:r>
            <a:r>
              <a:rPr lang="en-GB" sz="1400" dirty="0" smtClean="0">
                <a:solidFill>
                  <a:srgbClr val="FFFFFF"/>
                </a:solidFill>
                <a:latin typeface="Calibri" pitchFamily="34" charset="0"/>
              </a:rPr>
              <a:t>  www.aim.cat</a:t>
            </a:r>
            <a:endParaRPr lang="en-GB" sz="1400" dirty="0">
              <a:solidFill>
                <a:srgbClr val="FFFFFF"/>
              </a:solidFill>
              <a:latin typeface="Calibri" pitchFamily="34" charset="0"/>
            </a:endParaRPr>
          </a:p>
        </p:txBody>
      </p:sp>
      <p:sp>
        <p:nvSpPr>
          <p:cNvPr id="7" name="Rectangle 6"/>
          <p:cNvSpPr/>
          <p:nvPr/>
        </p:nvSpPr>
        <p:spPr>
          <a:xfrm>
            <a:off x="2955851" y="1148316"/>
            <a:ext cx="414670" cy="543323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GB">
              <a:solidFill>
                <a:srgbClr val="FFFFFF"/>
              </a:solidFill>
            </a:endParaRPr>
          </a:p>
        </p:txBody>
      </p:sp>
      <p:sp>
        <p:nvSpPr>
          <p:cNvPr id="8" name="Rectangle 7"/>
          <p:cNvSpPr/>
          <p:nvPr/>
        </p:nvSpPr>
        <p:spPr>
          <a:xfrm>
            <a:off x="5777023" y="1045536"/>
            <a:ext cx="414670" cy="55466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GB">
              <a:solidFill>
                <a:srgbClr val="FFFFFF"/>
              </a:solidFill>
            </a:endParaRPr>
          </a:p>
        </p:txBody>
      </p:sp>
      <p:sp>
        <p:nvSpPr>
          <p:cNvPr id="10" name="Oval 9"/>
          <p:cNvSpPr/>
          <p:nvPr/>
        </p:nvSpPr>
        <p:spPr>
          <a:xfrm>
            <a:off x="520995" y="1275907"/>
            <a:ext cx="467833" cy="467833"/>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GB" dirty="0" smtClean="0">
                <a:solidFill>
                  <a:srgbClr val="FFFFFF"/>
                </a:solidFill>
              </a:rPr>
              <a:t>1</a:t>
            </a:r>
            <a:endParaRPr lang="en-GB" dirty="0">
              <a:solidFill>
                <a:srgbClr val="FFFFFF"/>
              </a:solidFill>
            </a:endParaRPr>
          </a:p>
        </p:txBody>
      </p:sp>
      <p:sp>
        <p:nvSpPr>
          <p:cNvPr id="11" name="Oval 10"/>
          <p:cNvSpPr/>
          <p:nvPr/>
        </p:nvSpPr>
        <p:spPr>
          <a:xfrm>
            <a:off x="6117264" y="1275907"/>
            <a:ext cx="467833" cy="467833"/>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GB" dirty="0" smtClean="0">
                <a:solidFill>
                  <a:srgbClr val="FFFFFF"/>
                </a:solidFill>
              </a:rPr>
              <a:t>3</a:t>
            </a:r>
            <a:endParaRPr lang="en-GB" dirty="0">
              <a:solidFill>
                <a:srgbClr val="FFFFFF"/>
              </a:solidFill>
            </a:endParaRPr>
          </a:p>
        </p:txBody>
      </p:sp>
      <p:sp>
        <p:nvSpPr>
          <p:cNvPr id="12" name="Oval 11"/>
          <p:cNvSpPr/>
          <p:nvPr/>
        </p:nvSpPr>
        <p:spPr>
          <a:xfrm>
            <a:off x="3281916" y="1275907"/>
            <a:ext cx="467833" cy="467833"/>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GB" dirty="0" smtClean="0">
                <a:solidFill>
                  <a:srgbClr val="FFFFFF"/>
                </a:solidFill>
              </a:rPr>
              <a:t>2</a:t>
            </a:r>
            <a:endParaRPr lang="en-GB" dirty="0">
              <a:solidFill>
                <a:srgbClr val="FFFFFF"/>
              </a:solidFill>
            </a:endParaRPr>
          </a:p>
        </p:txBody>
      </p:sp>
      <p:sp>
        <p:nvSpPr>
          <p:cNvPr id="13" name="Oval 12"/>
          <p:cNvSpPr/>
          <p:nvPr/>
        </p:nvSpPr>
        <p:spPr>
          <a:xfrm>
            <a:off x="425302" y="3976577"/>
            <a:ext cx="467833" cy="467833"/>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GB" dirty="0" smtClean="0">
                <a:solidFill>
                  <a:srgbClr val="FFFFFF"/>
                </a:solidFill>
              </a:rPr>
              <a:t>4</a:t>
            </a:r>
            <a:endParaRPr lang="en-GB" dirty="0">
              <a:solidFill>
                <a:srgbClr val="FFFFFF"/>
              </a:solidFill>
            </a:endParaRPr>
          </a:p>
        </p:txBody>
      </p:sp>
      <p:sp>
        <p:nvSpPr>
          <p:cNvPr id="14" name="Oval 13"/>
          <p:cNvSpPr/>
          <p:nvPr/>
        </p:nvSpPr>
        <p:spPr>
          <a:xfrm>
            <a:off x="3225209" y="3976577"/>
            <a:ext cx="467833" cy="467833"/>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GB" dirty="0" smtClean="0">
                <a:solidFill>
                  <a:srgbClr val="FFFFFF"/>
                </a:solidFill>
              </a:rPr>
              <a:t>6</a:t>
            </a:r>
            <a:endParaRPr lang="en-GB" dirty="0">
              <a:solidFill>
                <a:srgbClr val="FFFFFF"/>
              </a:solidFill>
            </a:endParaRPr>
          </a:p>
        </p:txBody>
      </p:sp>
      <p:sp>
        <p:nvSpPr>
          <p:cNvPr id="15" name="Oval 14"/>
          <p:cNvSpPr/>
          <p:nvPr/>
        </p:nvSpPr>
        <p:spPr>
          <a:xfrm>
            <a:off x="6046381" y="3976577"/>
            <a:ext cx="467833" cy="467833"/>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GB" dirty="0" smtClean="0">
                <a:solidFill>
                  <a:srgbClr val="FFFFFF"/>
                </a:solidFill>
              </a:rPr>
              <a:t>6</a:t>
            </a:r>
            <a:endParaRPr lang="en-GB" dirty="0">
              <a:solidFill>
                <a:srgbClr val="FFFFFF"/>
              </a:solidFill>
            </a:endParaRPr>
          </a:p>
        </p:txBody>
      </p:sp>
    </p:spTree>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8935" y="492343"/>
            <a:ext cx="8217521" cy="5816977"/>
          </a:xfrm>
          <a:prstGeom prst="rect">
            <a:avLst/>
          </a:prstGeom>
          <a:noFill/>
        </p:spPr>
        <p:txBody>
          <a:bodyPr wrap="square" rtlCol="0">
            <a:spAutoFit/>
          </a:bodyPr>
          <a:lstStyle/>
          <a:p>
            <a:pPr algn="ctr" fontAlgn="base">
              <a:spcBef>
                <a:spcPct val="0"/>
              </a:spcBef>
              <a:spcAft>
                <a:spcPct val="0"/>
              </a:spcAft>
            </a:pPr>
            <a:r>
              <a:rPr lang="en-GB" sz="2800" dirty="0" smtClean="0">
                <a:solidFill>
                  <a:srgbClr val="1A1818"/>
                </a:solidFill>
                <a:latin typeface="Calibri" pitchFamily="34" charset="0"/>
              </a:rPr>
              <a:t>Pros and cons of SNP genotyping and </a:t>
            </a:r>
            <a:r>
              <a:rPr lang="en-GB" sz="2800" dirty="0" err="1" smtClean="0">
                <a:solidFill>
                  <a:srgbClr val="1A1818"/>
                </a:solidFill>
                <a:latin typeface="Calibri" pitchFamily="34" charset="0"/>
              </a:rPr>
              <a:t>karyomapping</a:t>
            </a:r>
            <a:r>
              <a:rPr lang="en-GB" sz="2800" dirty="0" smtClean="0">
                <a:solidFill>
                  <a:srgbClr val="1A1818"/>
                </a:solidFill>
                <a:latin typeface="Calibri" pitchFamily="34" charset="0"/>
              </a:rPr>
              <a:t> and NGS for PGD and chromosomal screening</a:t>
            </a:r>
          </a:p>
          <a:p>
            <a:pPr algn="ctr" fontAlgn="base">
              <a:spcBef>
                <a:spcPct val="0"/>
              </a:spcBef>
              <a:spcAft>
                <a:spcPct val="0"/>
              </a:spcAft>
            </a:pPr>
            <a:endParaRPr lang="en-GB" sz="2800" dirty="0" smtClean="0">
              <a:solidFill>
                <a:srgbClr val="1A1818"/>
              </a:solidFill>
              <a:latin typeface="Calibri" pitchFamily="34" charset="0"/>
            </a:endParaRPr>
          </a:p>
          <a:p>
            <a:pPr marL="361950" indent="-361950" fontAlgn="base">
              <a:spcBef>
                <a:spcPct val="0"/>
              </a:spcBef>
              <a:spcAft>
                <a:spcPct val="0"/>
              </a:spcAft>
              <a:buFont typeface="Arial" pitchFamily="34" charset="0"/>
              <a:buChar char="•"/>
            </a:pPr>
            <a:r>
              <a:rPr lang="en-GB" sz="2400" dirty="0" err="1" smtClean="0">
                <a:solidFill>
                  <a:srgbClr val="1A1818"/>
                </a:solidFill>
                <a:latin typeface="Calibri" pitchFamily="34" charset="0"/>
              </a:rPr>
              <a:t>Targetted</a:t>
            </a:r>
            <a:r>
              <a:rPr lang="en-GB" sz="2400" dirty="0" smtClean="0">
                <a:solidFill>
                  <a:srgbClr val="1A1818"/>
                </a:solidFill>
                <a:latin typeface="Calibri" pitchFamily="34" charset="0"/>
              </a:rPr>
              <a:t> sequencing by SNP genotyping and </a:t>
            </a:r>
            <a:r>
              <a:rPr lang="en-GB" sz="2400" dirty="0" err="1" smtClean="0">
                <a:solidFill>
                  <a:srgbClr val="1A1818"/>
                </a:solidFill>
                <a:latin typeface="Calibri" pitchFamily="34" charset="0"/>
              </a:rPr>
              <a:t>karyomapping</a:t>
            </a:r>
            <a:r>
              <a:rPr lang="en-GB" sz="2400" dirty="0" smtClean="0">
                <a:solidFill>
                  <a:srgbClr val="1A1818"/>
                </a:solidFill>
                <a:latin typeface="Calibri" pitchFamily="34" charset="0"/>
              </a:rPr>
              <a:t> provides a single universal test for PGD by linkage and detection of major chromosome abnormalities</a:t>
            </a:r>
          </a:p>
          <a:p>
            <a:pPr marL="361950" indent="-361950" fontAlgn="base">
              <a:spcBef>
                <a:spcPct val="0"/>
              </a:spcBef>
              <a:spcAft>
                <a:spcPct val="0"/>
              </a:spcAft>
              <a:buFont typeface="Arial" pitchFamily="34" charset="0"/>
              <a:buChar char="•"/>
            </a:pPr>
            <a:r>
              <a:rPr lang="en-GB" sz="2400" dirty="0" smtClean="0">
                <a:solidFill>
                  <a:srgbClr val="1A1818"/>
                </a:solidFill>
                <a:latin typeface="Calibri" pitchFamily="34" charset="0"/>
              </a:rPr>
              <a:t>Low cost and automated software</a:t>
            </a:r>
          </a:p>
          <a:p>
            <a:pPr marL="361950" indent="-361950" fontAlgn="base">
              <a:spcBef>
                <a:spcPct val="0"/>
              </a:spcBef>
              <a:spcAft>
                <a:spcPct val="0"/>
              </a:spcAft>
              <a:buFont typeface="Arial" pitchFamily="34" charset="0"/>
              <a:buChar char="•"/>
            </a:pPr>
            <a:r>
              <a:rPr lang="en-GB" sz="2400" dirty="0" smtClean="0">
                <a:solidFill>
                  <a:srgbClr val="1A1818"/>
                </a:solidFill>
                <a:latin typeface="Calibri" pitchFamily="34" charset="0"/>
              </a:rPr>
              <a:t>Can be combined with mutation detection by </a:t>
            </a:r>
            <a:r>
              <a:rPr lang="en-GB" sz="2400" dirty="0" err="1" smtClean="0">
                <a:solidFill>
                  <a:srgbClr val="1A1818"/>
                </a:solidFill>
                <a:latin typeface="Calibri" pitchFamily="34" charset="0"/>
              </a:rPr>
              <a:t>minisequencing</a:t>
            </a:r>
            <a:r>
              <a:rPr lang="en-GB" sz="2400" dirty="0" smtClean="0">
                <a:solidFill>
                  <a:srgbClr val="1A1818"/>
                </a:solidFill>
                <a:latin typeface="Calibri" pitchFamily="34" charset="0"/>
              </a:rPr>
              <a:t>, for example, if necessary, and also NGS based chromosome copy number analysis</a:t>
            </a:r>
          </a:p>
          <a:p>
            <a:pPr marL="361950" indent="-361950" fontAlgn="base">
              <a:spcBef>
                <a:spcPct val="0"/>
              </a:spcBef>
              <a:spcAft>
                <a:spcPct val="0"/>
              </a:spcAft>
              <a:buFont typeface="Arial" pitchFamily="34" charset="0"/>
              <a:buChar char="•"/>
            </a:pPr>
            <a:r>
              <a:rPr lang="en-GB" sz="2400" dirty="0" smtClean="0">
                <a:solidFill>
                  <a:srgbClr val="1A1818"/>
                </a:solidFill>
                <a:latin typeface="Calibri" pitchFamily="34" charset="0"/>
              </a:rPr>
              <a:t>NGS based methods have the potential to combine all these features in addition to mutation analysis</a:t>
            </a:r>
          </a:p>
          <a:p>
            <a:pPr marL="361950" indent="-361950" fontAlgn="base">
              <a:spcBef>
                <a:spcPct val="0"/>
              </a:spcBef>
              <a:spcAft>
                <a:spcPct val="0"/>
              </a:spcAft>
              <a:buFont typeface="Arial" pitchFamily="34" charset="0"/>
              <a:buChar char="•"/>
            </a:pPr>
            <a:r>
              <a:rPr lang="en-GB" sz="2400" dirty="0" smtClean="0">
                <a:solidFill>
                  <a:srgbClr val="1A1818"/>
                </a:solidFill>
                <a:latin typeface="Calibri" pitchFamily="34" charset="0"/>
              </a:rPr>
              <a:t>Labour intensive and higher cost</a:t>
            </a:r>
          </a:p>
          <a:p>
            <a:pPr marL="361950" indent="-361950" fontAlgn="base">
              <a:spcBef>
                <a:spcPct val="0"/>
              </a:spcBef>
              <a:spcAft>
                <a:spcPct val="0"/>
              </a:spcAft>
              <a:buFont typeface="Arial" pitchFamily="34" charset="0"/>
              <a:buChar char="•"/>
            </a:pPr>
            <a:r>
              <a:rPr lang="en-GB" sz="2400" dirty="0" smtClean="0">
                <a:solidFill>
                  <a:srgbClr val="1A1818"/>
                </a:solidFill>
                <a:latin typeface="Calibri" pitchFamily="34" charset="0"/>
              </a:rPr>
              <a:t>Potential for detection of variants of unknown significance (VOUS) at the sequence level</a:t>
            </a:r>
            <a:endParaRPr lang="en-GB" sz="2800" dirty="0" smtClean="0">
              <a:solidFill>
                <a:srgbClr val="1A1818"/>
              </a:solidFill>
              <a:latin typeface="Calibri" pitchFamily="34" charset="0"/>
            </a:endParaRPr>
          </a:p>
        </p:txBody>
      </p:sp>
    </p:spTree>
  </p:cSld>
  <p:clrMapOvr>
    <a:masterClrMapping/>
  </p:clrMapOvr>
  <p:transition>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cstate="print"/>
          <a:srcRect/>
          <a:stretch>
            <a:fillRect/>
          </a:stretch>
        </p:blipFill>
        <p:spPr bwMode="auto">
          <a:xfrm>
            <a:off x="467544" y="1772816"/>
            <a:ext cx="5832648" cy="1909122"/>
          </a:xfrm>
          <a:prstGeom prst="rect">
            <a:avLst/>
          </a:prstGeom>
          <a:noFill/>
          <a:ln w="9525">
            <a:noFill/>
            <a:miter lim="800000"/>
            <a:headEnd/>
            <a:tailEnd/>
          </a:ln>
        </p:spPr>
      </p:pic>
      <p:sp>
        <p:nvSpPr>
          <p:cNvPr id="4" name="TextBox 3"/>
          <p:cNvSpPr txBox="1"/>
          <p:nvPr/>
        </p:nvSpPr>
        <p:spPr>
          <a:xfrm>
            <a:off x="3198136" y="5631631"/>
            <a:ext cx="6198400" cy="461665"/>
          </a:xfrm>
          <a:prstGeom prst="rect">
            <a:avLst/>
          </a:prstGeom>
          <a:noFill/>
        </p:spPr>
        <p:txBody>
          <a:bodyPr wrap="square">
            <a:spAutoFit/>
          </a:bodyPr>
          <a:lstStyle/>
          <a:p>
            <a:pPr>
              <a:defRPr/>
            </a:pPr>
            <a:r>
              <a:rPr lang="en-GB" sz="2400" dirty="0" err="1" smtClean="0">
                <a:solidFill>
                  <a:schemeClr val="tx1">
                    <a:lumMod val="75000"/>
                  </a:schemeClr>
                </a:solidFill>
                <a:latin typeface="Calibri" pitchFamily="34" charset="0"/>
                <a:cs typeface="Calibri" pitchFamily="34" charset="0"/>
              </a:rPr>
              <a:t>Gianaroli</a:t>
            </a:r>
            <a:r>
              <a:rPr lang="en-GB" sz="2400" dirty="0" smtClean="0">
                <a:solidFill>
                  <a:schemeClr val="tx1">
                    <a:lumMod val="75000"/>
                  </a:schemeClr>
                </a:solidFill>
                <a:latin typeface="Calibri" pitchFamily="34" charset="0"/>
                <a:cs typeface="Calibri" pitchFamily="34" charset="0"/>
              </a:rPr>
              <a:t> </a:t>
            </a:r>
            <a:r>
              <a:rPr lang="en-GB" sz="2400" dirty="0">
                <a:solidFill>
                  <a:schemeClr val="tx1">
                    <a:lumMod val="75000"/>
                  </a:schemeClr>
                </a:solidFill>
                <a:latin typeface="Calibri" pitchFamily="34" charset="0"/>
                <a:cs typeface="Calibri" pitchFamily="34" charset="0"/>
              </a:rPr>
              <a:t>et al (</a:t>
            </a:r>
            <a:r>
              <a:rPr lang="en-GB" sz="2400" dirty="0" smtClean="0">
                <a:solidFill>
                  <a:schemeClr val="tx1">
                    <a:lumMod val="75000"/>
                  </a:schemeClr>
                </a:solidFill>
                <a:latin typeface="Calibri" pitchFamily="34" charset="0"/>
                <a:cs typeface="Calibri" pitchFamily="34" charset="0"/>
              </a:rPr>
              <a:t>2014) </a:t>
            </a:r>
            <a:r>
              <a:rPr lang="en-GB" sz="2400" dirty="0" err="1" smtClean="0">
                <a:solidFill>
                  <a:schemeClr val="tx1">
                    <a:lumMod val="75000"/>
                  </a:schemeClr>
                </a:solidFill>
                <a:latin typeface="Calibri" pitchFamily="34" charset="0"/>
                <a:cs typeface="Calibri" pitchFamily="34" charset="0"/>
              </a:rPr>
              <a:t>Fert</a:t>
            </a:r>
            <a:r>
              <a:rPr lang="en-GB" sz="2400" dirty="0" smtClean="0">
                <a:solidFill>
                  <a:schemeClr val="tx1">
                    <a:lumMod val="75000"/>
                  </a:schemeClr>
                </a:solidFill>
                <a:latin typeface="Calibri" pitchFamily="34" charset="0"/>
                <a:cs typeface="Calibri" pitchFamily="34" charset="0"/>
              </a:rPr>
              <a:t> </a:t>
            </a:r>
            <a:r>
              <a:rPr lang="en-GB" sz="2400" dirty="0" err="1" smtClean="0">
                <a:solidFill>
                  <a:schemeClr val="tx1">
                    <a:lumMod val="75000"/>
                  </a:schemeClr>
                </a:solidFill>
                <a:latin typeface="Calibri" pitchFamily="34" charset="0"/>
                <a:cs typeface="Calibri" pitchFamily="34" charset="0"/>
              </a:rPr>
              <a:t>Stert</a:t>
            </a:r>
            <a:r>
              <a:rPr lang="en-GB" sz="2400" dirty="0" smtClean="0">
                <a:solidFill>
                  <a:schemeClr val="tx1">
                    <a:lumMod val="75000"/>
                  </a:schemeClr>
                </a:solidFill>
                <a:latin typeface="Calibri" pitchFamily="34" charset="0"/>
                <a:cs typeface="Calibri" pitchFamily="34" charset="0"/>
              </a:rPr>
              <a:t> 102, 1692</a:t>
            </a:r>
            <a:endParaRPr lang="en-GB" sz="2400" dirty="0">
              <a:solidFill>
                <a:schemeClr val="tx1">
                  <a:lumMod val="75000"/>
                </a:schemeClr>
              </a:solidFill>
              <a:latin typeface="Calibri" pitchFamily="34" charset="0"/>
              <a:cs typeface="Calibri" pitchFamily="34" charset="0"/>
            </a:endParaRPr>
          </a:p>
        </p:txBody>
      </p:sp>
      <p:sp>
        <p:nvSpPr>
          <p:cNvPr id="5" name="TextBox 4"/>
          <p:cNvSpPr txBox="1"/>
          <p:nvPr/>
        </p:nvSpPr>
        <p:spPr>
          <a:xfrm>
            <a:off x="458935" y="290053"/>
            <a:ext cx="8217521" cy="954107"/>
          </a:xfrm>
          <a:prstGeom prst="rect">
            <a:avLst/>
          </a:prstGeom>
          <a:noFill/>
        </p:spPr>
        <p:txBody>
          <a:bodyPr wrap="square" rtlCol="0">
            <a:spAutoFit/>
          </a:bodyPr>
          <a:lstStyle/>
          <a:p>
            <a:r>
              <a:rPr lang="en-GB" sz="2800" dirty="0" smtClean="0"/>
              <a:t>Non-invasive </a:t>
            </a:r>
            <a:r>
              <a:rPr lang="en-GB" sz="2800" dirty="0" err="1" smtClean="0"/>
              <a:t>preimplantation</a:t>
            </a:r>
            <a:r>
              <a:rPr lang="en-GB" sz="2800" dirty="0" smtClean="0"/>
              <a:t> genetic testing (NIPGT) by </a:t>
            </a:r>
            <a:r>
              <a:rPr lang="en-GB" sz="2800" dirty="0" err="1" smtClean="0"/>
              <a:t>blastocentesis</a:t>
            </a:r>
            <a:r>
              <a:rPr lang="en-GB" sz="2800" dirty="0" smtClean="0"/>
              <a:t> or analysis of embryo culture medium</a:t>
            </a:r>
          </a:p>
        </p:txBody>
      </p:sp>
      <p:pic>
        <p:nvPicPr>
          <p:cNvPr id="6" name="Picture 2"/>
          <p:cNvPicPr>
            <a:picLocks noChangeAspect="1" noChangeArrowheads="1"/>
          </p:cNvPicPr>
          <p:nvPr/>
        </p:nvPicPr>
        <p:blipFill>
          <a:blip r:embed="rId3" cstate="print"/>
          <a:srcRect/>
          <a:stretch>
            <a:fillRect/>
          </a:stretch>
        </p:blipFill>
        <p:spPr bwMode="auto">
          <a:xfrm>
            <a:off x="1547664" y="2909520"/>
            <a:ext cx="7056784" cy="2505525"/>
          </a:xfrm>
          <a:prstGeom prst="rect">
            <a:avLst/>
          </a:prstGeom>
          <a:noFill/>
          <a:ln w="9525">
            <a:noFill/>
            <a:miter lim="800000"/>
            <a:headEnd/>
            <a:tailEnd/>
          </a:ln>
        </p:spPr>
      </p:pic>
      <p:sp>
        <p:nvSpPr>
          <p:cNvPr id="7" name="TextBox 6"/>
          <p:cNvSpPr txBox="1"/>
          <p:nvPr/>
        </p:nvSpPr>
        <p:spPr>
          <a:xfrm>
            <a:off x="4350264" y="5991671"/>
            <a:ext cx="4248472" cy="461665"/>
          </a:xfrm>
          <a:prstGeom prst="rect">
            <a:avLst/>
          </a:prstGeom>
          <a:noFill/>
        </p:spPr>
        <p:txBody>
          <a:bodyPr wrap="square">
            <a:spAutoFit/>
          </a:bodyPr>
          <a:lstStyle/>
          <a:p>
            <a:pPr>
              <a:defRPr/>
            </a:pPr>
            <a:r>
              <a:rPr lang="en-GB" sz="2400" dirty="0" err="1" smtClean="0">
                <a:solidFill>
                  <a:schemeClr val="tx1">
                    <a:lumMod val="75000"/>
                  </a:schemeClr>
                </a:solidFill>
                <a:latin typeface="Calibri" pitchFamily="34" charset="0"/>
                <a:cs typeface="Calibri" pitchFamily="34" charset="0"/>
              </a:rPr>
              <a:t>Xu</a:t>
            </a:r>
            <a:r>
              <a:rPr lang="en-GB" sz="2400" dirty="0" smtClean="0">
                <a:solidFill>
                  <a:schemeClr val="tx1">
                    <a:lumMod val="75000"/>
                  </a:schemeClr>
                </a:solidFill>
                <a:latin typeface="Calibri" pitchFamily="34" charset="0"/>
                <a:cs typeface="Calibri" pitchFamily="34" charset="0"/>
              </a:rPr>
              <a:t> et al </a:t>
            </a:r>
            <a:r>
              <a:rPr lang="en-GB" sz="2400" dirty="0">
                <a:solidFill>
                  <a:schemeClr val="tx1">
                    <a:lumMod val="75000"/>
                  </a:schemeClr>
                </a:solidFill>
                <a:latin typeface="Calibri" pitchFamily="34" charset="0"/>
                <a:cs typeface="Calibri" pitchFamily="34" charset="0"/>
              </a:rPr>
              <a:t>(</a:t>
            </a:r>
            <a:r>
              <a:rPr lang="en-GB" sz="2400" dirty="0" smtClean="0">
                <a:solidFill>
                  <a:schemeClr val="tx1">
                    <a:lumMod val="75000"/>
                  </a:schemeClr>
                </a:solidFill>
                <a:latin typeface="Calibri" pitchFamily="34" charset="0"/>
                <a:cs typeface="Calibri" pitchFamily="34" charset="0"/>
              </a:rPr>
              <a:t>2016) PNAS 113, 11907</a:t>
            </a:r>
            <a:endParaRPr lang="en-GB" sz="2400" dirty="0">
              <a:solidFill>
                <a:schemeClr val="tx1">
                  <a:lumMod val="75000"/>
                </a:schemeClr>
              </a:solidFill>
              <a:latin typeface="Calibri" pitchFamily="34" charset="0"/>
              <a:cs typeface="Calibri" pitchFamily="34" charset="0"/>
            </a:endParaRPr>
          </a:p>
        </p:txBody>
      </p:sp>
    </p:spTree>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2" cstate="print"/>
          <a:srcRect/>
          <a:stretch>
            <a:fillRect/>
          </a:stretch>
        </p:blipFill>
        <p:spPr bwMode="auto">
          <a:xfrm>
            <a:off x="2195736" y="404664"/>
            <a:ext cx="4752528" cy="1954442"/>
          </a:xfrm>
          <a:prstGeom prst="rect">
            <a:avLst/>
          </a:prstGeom>
          <a:noFill/>
          <a:ln w="9525">
            <a:noFill/>
            <a:miter lim="800000"/>
            <a:headEnd/>
            <a:tailEnd/>
          </a:ln>
        </p:spPr>
      </p:pic>
      <p:pic>
        <p:nvPicPr>
          <p:cNvPr id="13315" name="Picture 3"/>
          <p:cNvPicPr>
            <a:picLocks noChangeAspect="1" noChangeArrowheads="1"/>
          </p:cNvPicPr>
          <p:nvPr/>
        </p:nvPicPr>
        <p:blipFill>
          <a:blip r:embed="rId3" cstate="print"/>
          <a:srcRect/>
          <a:stretch>
            <a:fillRect/>
          </a:stretch>
        </p:blipFill>
        <p:spPr bwMode="auto">
          <a:xfrm>
            <a:off x="2454648" y="2420888"/>
            <a:ext cx="4234704" cy="4146612"/>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404664"/>
            <a:ext cx="8280920" cy="7109639"/>
          </a:xfrm>
          <a:prstGeom prst="rect">
            <a:avLst/>
          </a:prstGeom>
          <a:noFill/>
        </p:spPr>
        <p:txBody>
          <a:bodyPr wrap="square" rtlCol="0">
            <a:spAutoFit/>
          </a:bodyPr>
          <a:lstStyle/>
          <a:p>
            <a:pPr algn="ctr"/>
            <a:r>
              <a:rPr lang="en-GB" sz="2400" dirty="0" smtClean="0"/>
              <a:t>Non-invasive </a:t>
            </a:r>
            <a:r>
              <a:rPr lang="en-GB" sz="2400" dirty="0" err="1" smtClean="0"/>
              <a:t>preimplantation</a:t>
            </a:r>
            <a:r>
              <a:rPr lang="en-GB" sz="2400" dirty="0" smtClean="0"/>
              <a:t> genetic testing (NIPGT):</a:t>
            </a:r>
          </a:p>
          <a:p>
            <a:pPr algn="ctr"/>
            <a:r>
              <a:rPr lang="en-GB" sz="2400" dirty="0" smtClean="0"/>
              <a:t>a dream or reality?</a:t>
            </a:r>
          </a:p>
          <a:p>
            <a:endParaRPr lang="en-GB" sz="2400" dirty="0" smtClean="0"/>
          </a:p>
          <a:p>
            <a:pPr marL="360363" indent="-360363">
              <a:buFont typeface="Arial" pitchFamily="34" charset="0"/>
              <a:buChar char="•"/>
            </a:pPr>
            <a:r>
              <a:rPr lang="en-GB" sz="2400" dirty="0" smtClean="0"/>
              <a:t>Cell free DNA (</a:t>
            </a:r>
            <a:r>
              <a:rPr lang="en-GB" sz="2400" dirty="0" err="1" smtClean="0"/>
              <a:t>cfDNA</a:t>
            </a:r>
            <a:r>
              <a:rPr lang="en-GB" sz="2400" dirty="0" smtClean="0"/>
              <a:t>) detected in </a:t>
            </a:r>
            <a:r>
              <a:rPr lang="en-GB" sz="2400" dirty="0" err="1" smtClean="0"/>
              <a:t>blastocoel</a:t>
            </a:r>
            <a:r>
              <a:rPr lang="en-GB" sz="2400" dirty="0" smtClean="0"/>
              <a:t> fluid (</a:t>
            </a:r>
            <a:r>
              <a:rPr lang="en-GB" sz="2400" dirty="0" err="1" smtClean="0"/>
              <a:t>blastocentesis</a:t>
            </a:r>
            <a:r>
              <a:rPr lang="en-GB" sz="2400" dirty="0" smtClean="0"/>
              <a:t>) and spent culture medium</a:t>
            </a:r>
          </a:p>
          <a:p>
            <a:pPr marL="360363" indent="-360363">
              <a:buFont typeface="Arial" pitchFamily="34" charset="0"/>
              <a:buChar char="•"/>
            </a:pPr>
            <a:r>
              <a:rPr lang="en-GB" sz="2400" dirty="0" smtClean="0"/>
              <a:t>Whole genome amplification and chromosome copy number analysis concordant with </a:t>
            </a:r>
            <a:r>
              <a:rPr lang="en-GB" sz="2400" dirty="0" err="1" smtClean="0"/>
              <a:t>trophectoderm</a:t>
            </a:r>
            <a:r>
              <a:rPr lang="en-GB" sz="2400" dirty="0" smtClean="0"/>
              <a:t> biopsy samples in most but not all samples</a:t>
            </a:r>
          </a:p>
          <a:p>
            <a:pPr marL="360363" indent="-360363">
              <a:buFont typeface="Arial" pitchFamily="34" charset="0"/>
              <a:buChar char="•"/>
            </a:pPr>
            <a:r>
              <a:rPr lang="en-GB" sz="2400" dirty="0" smtClean="0"/>
              <a:t>Source of </a:t>
            </a:r>
            <a:r>
              <a:rPr lang="en-GB" sz="2400" dirty="0" err="1" smtClean="0"/>
              <a:t>cfDNA</a:t>
            </a:r>
            <a:r>
              <a:rPr lang="en-GB" sz="2400" dirty="0" smtClean="0"/>
              <a:t> may be detached, dying or dead cells</a:t>
            </a:r>
          </a:p>
          <a:p>
            <a:pPr marL="360363" indent="-360363">
              <a:buFont typeface="Arial" pitchFamily="34" charset="0"/>
              <a:buChar char="•"/>
            </a:pPr>
            <a:r>
              <a:rPr lang="en-GB" sz="2400" dirty="0" smtClean="0"/>
              <a:t>No guarantee that the </a:t>
            </a:r>
            <a:r>
              <a:rPr lang="en-GB" sz="2400" dirty="0" err="1" smtClean="0"/>
              <a:t>cfDNA</a:t>
            </a:r>
            <a:r>
              <a:rPr lang="en-GB" sz="2400" dirty="0" smtClean="0"/>
              <a:t> is representative or exceeds 1x genome equivalent</a:t>
            </a:r>
          </a:p>
          <a:p>
            <a:pPr marL="360363" indent="-360363">
              <a:buFont typeface="Arial" pitchFamily="34" charset="0"/>
              <a:buChar char="•"/>
            </a:pPr>
            <a:r>
              <a:rPr lang="en-GB" sz="2400" dirty="0" smtClean="0"/>
              <a:t>Culture medium sometimes contaminated</a:t>
            </a:r>
          </a:p>
          <a:p>
            <a:pPr marL="360363" indent="-360363">
              <a:buFont typeface="Arial" pitchFamily="34" charset="0"/>
              <a:buChar char="•"/>
            </a:pPr>
            <a:r>
              <a:rPr lang="en-GB" sz="2400" dirty="0" smtClean="0"/>
              <a:t>Possible advantages of NIPGT outweighed by lower efficiency</a:t>
            </a:r>
          </a:p>
          <a:p>
            <a:pPr marL="360363" indent="-360363">
              <a:buFont typeface="Arial" pitchFamily="34" charset="0"/>
              <a:buChar char="•"/>
            </a:pPr>
            <a:r>
              <a:rPr lang="en-GB" sz="2400" dirty="0" err="1" smtClean="0"/>
              <a:t>cfDNA</a:t>
            </a:r>
            <a:r>
              <a:rPr lang="en-GB" sz="2400" dirty="0" smtClean="0"/>
              <a:t> in </a:t>
            </a:r>
            <a:r>
              <a:rPr lang="en-GB" sz="2400" dirty="0" err="1" smtClean="0"/>
              <a:t>blastocoel</a:t>
            </a:r>
            <a:r>
              <a:rPr lang="en-GB" sz="2400" dirty="0" smtClean="0"/>
              <a:t> fluid may be more representative of the inner cell mass</a:t>
            </a:r>
          </a:p>
          <a:p>
            <a:pPr marL="360363" indent="-360363">
              <a:buFont typeface="Arial" pitchFamily="34" charset="0"/>
              <a:buChar char="•"/>
            </a:pPr>
            <a:endParaRPr lang="en-GB" sz="2400" dirty="0" smtClean="0"/>
          </a:p>
          <a:p>
            <a:pPr marL="360363" indent="-360363">
              <a:buFont typeface="Arial" pitchFamily="34" charset="0"/>
              <a:buChar char="•"/>
            </a:pPr>
            <a:endParaRPr lang="en-GB" sz="2400" dirty="0" smtClean="0"/>
          </a:p>
          <a:p>
            <a:endParaRPr lang="en-GB" sz="2400" dirty="0" smtClean="0"/>
          </a:p>
          <a:p>
            <a:endParaRPr lang="en-GB" sz="2400" dirty="0"/>
          </a:p>
        </p:txBody>
      </p:sp>
      <p:sp>
        <p:nvSpPr>
          <p:cNvPr id="3" name="TextBox 2"/>
          <p:cNvSpPr txBox="1"/>
          <p:nvPr/>
        </p:nvSpPr>
        <p:spPr>
          <a:xfrm>
            <a:off x="2555776" y="5991671"/>
            <a:ext cx="6264696" cy="461665"/>
          </a:xfrm>
          <a:prstGeom prst="rect">
            <a:avLst/>
          </a:prstGeom>
          <a:noFill/>
        </p:spPr>
        <p:txBody>
          <a:bodyPr wrap="square">
            <a:spAutoFit/>
          </a:bodyPr>
          <a:lstStyle/>
          <a:p>
            <a:pPr>
              <a:defRPr/>
            </a:pPr>
            <a:r>
              <a:rPr lang="en-GB" sz="2400" dirty="0" err="1" smtClean="0">
                <a:solidFill>
                  <a:schemeClr val="tx1">
                    <a:lumMod val="75000"/>
                  </a:schemeClr>
                </a:solidFill>
                <a:latin typeface="Calibri" pitchFamily="34" charset="0"/>
                <a:cs typeface="Calibri" pitchFamily="34" charset="0"/>
              </a:rPr>
              <a:t>Handyside</a:t>
            </a:r>
            <a:r>
              <a:rPr lang="en-GB" sz="2400" dirty="0" smtClean="0">
                <a:solidFill>
                  <a:schemeClr val="tx1">
                    <a:lumMod val="75000"/>
                  </a:schemeClr>
                </a:solidFill>
                <a:latin typeface="Calibri" pitchFamily="34" charset="0"/>
                <a:cs typeface="Calibri" pitchFamily="34" charset="0"/>
              </a:rPr>
              <a:t> </a:t>
            </a:r>
            <a:r>
              <a:rPr lang="en-GB" sz="2400" dirty="0">
                <a:solidFill>
                  <a:schemeClr val="tx1">
                    <a:lumMod val="75000"/>
                  </a:schemeClr>
                </a:solidFill>
                <a:latin typeface="Calibri" pitchFamily="34" charset="0"/>
                <a:cs typeface="Calibri" pitchFamily="34" charset="0"/>
              </a:rPr>
              <a:t>(</a:t>
            </a:r>
            <a:r>
              <a:rPr lang="en-GB" sz="2400" dirty="0" smtClean="0">
                <a:solidFill>
                  <a:schemeClr val="tx1">
                    <a:lumMod val="75000"/>
                  </a:schemeClr>
                </a:solidFill>
                <a:latin typeface="Calibri" pitchFamily="34" charset="0"/>
                <a:cs typeface="Calibri" pitchFamily="34" charset="0"/>
              </a:rPr>
              <a:t>2016) </a:t>
            </a:r>
            <a:r>
              <a:rPr lang="en-GB" sz="2400" dirty="0" err="1" smtClean="0">
                <a:solidFill>
                  <a:schemeClr val="tx1">
                    <a:lumMod val="75000"/>
                  </a:schemeClr>
                </a:solidFill>
                <a:latin typeface="Calibri" pitchFamily="34" charset="0"/>
                <a:cs typeface="Calibri" pitchFamily="34" charset="0"/>
              </a:rPr>
              <a:t>Fert</a:t>
            </a:r>
            <a:r>
              <a:rPr lang="en-GB" sz="2400" dirty="0" smtClean="0">
                <a:solidFill>
                  <a:schemeClr val="tx1">
                    <a:lumMod val="75000"/>
                  </a:schemeClr>
                </a:solidFill>
                <a:latin typeface="Calibri" pitchFamily="34" charset="0"/>
                <a:cs typeface="Calibri" pitchFamily="34" charset="0"/>
              </a:rPr>
              <a:t> </a:t>
            </a:r>
            <a:r>
              <a:rPr lang="en-GB" sz="2400" dirty="0" err="1" smtClean="0">
                <a:solidFill>
                  <a:schemeClr val="tx1">
                    <a:lumMod val="75000"/>
                  </a:schemeClr>
                </a:solidFill>
                <a:latin typeface="Calibri" pitchFamily="34" charset="0"/>
                <a:cs typeface="Calibri" pitchFamily="34" charset="0"/>
              </a:rPr>
              <a:t>Stert</a:t>
            </a:r>
            <a:r>
              <a:rPr lang="en-GB" sz="2400" dirty="0" smtClean="0"/>
              <a:t> Sep 16 </a:t>
            </a:r>
            <a:r>
              <a:rPr lang="en-GB" sz="2400" dirty="0" err="1" smtClean="0"/>
              <a:t>doi</a:t>
            </a:r>
            <a:r>
              <a:rPr lang="en-GB" sz="2400" dirty="0" smtClean="0"/>
              <a:t>: 10.1016</a:t>
            </a:r>
            <a:endParaRPr lang="en-GB" sz="2400" dirty="0">
              <a:solidFill>
                <a:schemeClr val="tx1">
                  <a:lumMod val="75000"/>
                </a:schemeClr>
              </a:solidFill>
              <a:latin typeface="Calibri" pitchFamily="34" charset="0"/>
              <a:cs typeface="Calibri" pitchFamily="34" charset="0"/>
            </a:endParaRPr>
          </a:p>
        </p:txBody>
      </p:sp>
    </p:spTree>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Rectangle 2054"/>
          <p:cNvSpPr>
            <a:spLocks noChangeArrowheads="1"/>
          </p:cNvSpPr>
          <p:nvPr/>
        </p:nvSpPr>
        <p:spPr bwMode="auto">
          <a:xfrm>
            <a:off x="285750" y="1065510"/>
            <a:ext cx="5000625" cy="5847563"/>
          </a:xfrm>
          <a:prstGeom prst="rect">
            <a:avLst/>
          </a:prstGeom>
          <a:noFill/>
          <a:ln w="12700">
            <a:noFill/>
            <a:miter lim="800000"/>
            <a:headEnd/>
            <a:tailEnd/>
          </a:ln>
        </p:spPr>
        <p:txBody>
          <a:bodyPr lIns="90488" tIns="44450" rIns="90488" bIns="44450">
            <a:spAutoFit/>
          </a:bodyPr>
          <a:lstStyle/>
          <a:p>
            <a:pPr marL="273050" indent="-273050" fontAlgn="base">
              <a:spcBef>
                <a:spcPct val="0"/>
              </a:spcBef>
              <a:spcAft>
                <a:spcPts val="600"/>
              </a:spcAft>
              <a:buClr>
                <a:srgbClr val="FFFFFF"/>
              </a:buClr>
              <a:buSzPct val="100000"/>
            </a:pPr>
            <a:r>
              <a:rPr lang="en-GB" sz="2400" dirty="0">
                <a:solidFill>
                  <a:srgbClr val="000000"/>
                </a:solidFill>
                <a:latin typeface="Calibri" pitchFamily="34" charset="0"/>
                <a:cs typeface="Arial" pitchFamily="34" charset="0"/>
              </a:rPr>
              <a:t>In Vitro Fertilisation (IVF)</a:t>
            </a:r>
          </a:p>
          <a:p>
            <a:pPr marL="730250" lvl="3" indent="-273050" fontAlgn="base">
              <a:spcBef>
                <a:spcPct val="0"/>
              </a:spcBef>
              <a:spcAft>
                <a:spcPts val="600"/>
              </a:spcAft>
              <a:buClr>
                <a:srgbClr val="B2B2B2"/>
              </a:buClr>
              <a:buSzPct val="200000"/>
            </a:pPr>
            <a:r>
              <a:rPr lang="en-GB" sz="2400" dirty="0" err="1">
                <a:solidFill>
                  <a:srgbClr val="000000"/>
                </a:solidFill>
                <a:latin typeface="Calibri" pitchFamily="34" charset="0"/>
                <a:cs typeface="Arial" pitchFamily="34" charset="0"/>
              </a:rPr>
              <a:t>Downregulation</a:t>
            </a:r>
            <a:r>
              <a:rPr lang="en-GB" sz="2400" dirty="0">
                <a:solidFill>
                  <a:srgbClr val="000000"/>
                </a:solidFill>
                <a:latin typeface="Calibri" pitchFamily="34" charset="0"/>
                <a:cs typeface="Arial" pitchFamily="34" charset="0"/>
              </a:rPr>
              <a:t> of ovarian </a:t>
            </a:r>
            <a:r>
              <a:rPr lang="en-GB" sz="2400" dirty="0" err="1">
                <a:solidFill>
                  <a:srgbClr val="000000"/>
                </a:solidFill>
                <a:latin typeface="Calibri" pitchFamily="34" charset="0"/>
                <a:cs typeface="Arial" pitchFamily="34" charset="0"/>
              </a:rPr>
              <a:t>folliculogenesis</a:t>
            </a:r>
            <a:endParaRPr lang="en-GB" sz="2400" dirty="0">
              <a:solidFill>
                <a:srgbClr val="000000"/>
              </a:solidFill>
              <a:latin typeface="Calibri" pitchFamily="34" charset="0"/>
              <a:cs typeface="Arial" pitchFamily="34" charset="0"/>
            </a:endParaRPr>
          </a:p>
          <a:p>
            <a:pPr marL="730250" lvl="3" indent="-273050" fontAlgn="base">
              <a:spcBef>
                <a:spcPct val="0"/>
              </a:spcBef>
              <a:spcAft>
                <a:spcPts val="600"/>
              </a:spcAft>
              <a:buClr>
                <a:srgbClr val="B2B2B2"/>
              </a:buClr>
              <a:buSzPct val="200000"/>
            </a:pPr>
            <a:r>
              <a:rPr lang="en-GB" sz="2400" dirty="0" err="1">
                <a:solidFill>
                  <a:srgbClr val="000000"/>
                </a:solidFill>
                <a:latin typeface="Calibri" pitchFamily="34" charset="0"/>
                <a:cs typeface="Arial" pitchFamily="34" charset="0"/>
              </a:rPr>
              <a:t>Superovulation</a:t>
            </a:r>
            <a:r>
              <a:rPr lang="en-GB" sz="2400" dirty="0">
                <a:solidFill>
                  <a:srgbClr val="000000"/>
                </a:solidFill>
                <a:latin typeface="Calibri" pitchFamily="34" charset="0"/>
                <a:cs typeface="Arial" pitchFamily="34" charset="0"/>
              </a:rPr>
              <a:t> and egg collection</a:t>
            </a:r>
          </a:p>
          <a:p>
            <a:pPr marL="730250" lvl="3" indent="-273050" fontAlgn="base">
              <a:spcBef>
                <a:spcPct val="0"/>
              </a:spcBef>
              <a:spcAft>
                <a:spcPts val="600"/>
              </a:spcAft>
              <a:buClr>
                <a:srgbClr val="B2B2B2"/>
              </a:buClr>
              <a:buSzPct val="200000"/>
            </a:pPr>
            <a:r>
              <a:rPr lang="en-GB" sz="2400" dirty="0" err="1">
                <a:solidFill>
                  <a:srgbClr val="000000"/>
                </a:solidFill>
                <a:latin typeface="Calibri" pitchFamily="34" charset="0"/>
                <a:cs typeface="Arial" pitchFamily="34" charset="0"/>
              </a:rPr>
              <a:t>Intracytoplasmic</a:t>
            </a:r>
            <a:r>
              <a:rPr lang="en-GB" sz="2400" dirty="0">
                <a:solidFill>
                  <a:srgbClr val="000000"/>
                </a:solidFill>
                <a:latin typeface="Calibri" pitchFamily="34" charset="0"/>
                <a:cs typeface="Arial" pitchFamily="34" charset="0"/>
              </a:rPr>
              <a:t> sperm microinjection (ICSI) and embryo culture</a:t>
            </a:r>
          </a:p>
          <a:p>
            <a:pPr marL="730250" lvl="3" indent="-273050" fontAlgn="base">
              <a:spcBef>
                <a:spcPct val="0"/>
              </a:spcBef>
              <a:spcAft>
                <a:spcPts val="600"/>
              </a:spcAft>
              <a:buClr>
                <a:srgbClr val="B2B2B2"/>
              </a:buClr>
              <a:buSzPct val="200000"/>
            </a:pPr>
            <a:r>
              <a:rPr lang="en-GB" sz="2400" dirty="0" smtClean="0">
                <a:solidFill>
                  <a:srgbClr val="000000"/>
                </a:solidFill>
                <a:latin typeface="Calibri" pitchFamily="34" charset="0"/>
                <a:cs typeface="Arial" pitchFamily="34" charset="0"/>
              </a:rPr>
              <a:t>Polar body, cleavage or </a:t>
            </a:r>
            <a:r>
              <a:rPr lang="en-GB" sz="2400" dirty="0" err="1" smtClean="0">
                <a:solidFill>
                  <a:srgbClr val="000000"/>
                </a:solidFill>
                <a:latin typeface="Calibri" pitchFamily="34" charset="0"/>
                <a:cs typeface="Arial" pitchFamily="34" charset="0"/>
              </a:rPr>
              <a:t>blastocyst</a:t>
            </a:r>
            <a:r>
              <a:rPr lang="en-GB" sz="2400" dirty="0" smtClean="0">
                <a:solidFill>
                  <a:srgbClr val="000000"/>
                </a:solidFill>
                <a:latin typeface="Calibri" pitchFamily="34" charset="0"/>
                <a:cs typeface="Arial" pitchFamily="34" charset="0"/>
              </a:rPr>
              <a:t> stage </a:t>
            </a:r>
            <a:r>
              <a:rPr lang="en-GB" sz="2400" dirty="0">
                <a:solidFill>
                  <a:srgbClr val="000000"/>
                </a:solidFill>
                <a:latin typeface="Calibri" pitchFamily="34" charset="0"/>
                <a:cs typeface="Arial" pitchFamily="34" charset="0"/>
              </a:rPr>
              <a:t>biopsy by </a:t>
            </a:r>
            <a:r>
              <a:rPr lang="en-GB" sz="2400" dirty="0" err="1">
                <a:solidFill>
                  <a:srgbClr val="000000"/>
                </a:solidFill>
                <a:latin typeface="Calibri" pitchFamily="34" charset="0"/>
                <a:cs typeface="Arial" pitchFamily="34" charset="0"/>
              </a:rPr>
              <a:t>zona</a:t>
            </a:r>
            <a:r>
              <a:rPr lang="en-GB" sz="2400" dirty="0">
                <a:solidFill>
                  <a:srgbClr val="000000"/>
                </a:solidFill>
                <a:latin typeface="Calibri" pitchFamily="34" charset="0"/>
                <a:cs typeface="Arial" pitchFamily="34" charset="0"/>
              </a:rPr>
              <a:t> drilling and </a:t>
            </a:r>
            <a:r>
              <a:rPr lang="en-GB" sz="2400" dirty="0" smtClean="0">
                <a:solidFill>
                  <a:srgbClr val="000000"/>
                </a:solidFill>
                <a:latin typeface="Calibri" pitchFamily="34" charset="0"/>
                <a:cs typeface="Arial" pitchFamily="34" charset="0"/>
              </a:rPr>
              <a:t>micromanipulation</a:t>
            </a:r>
            <a:endParaRPr lang="en-GB" sz="2400" dirty="0">
              <a:solidFill>
                <a:srgbClr val="000000"/>
              </a:solidFill>
              <a:latin typeface="Calibri" pitchFamily="34" charset="0"/>
              <a:cs typeface="Arial" pitchFamily="34" charset="0"/>
            </a:endParaRPr>
          </a:p>
          <a:p>
            <a:pPr marL="273050" indent="-273050" fontAlgn="base">
              <a:spcBef>
                <a:spcPct val="0"/>
              </a:spcBef>
              <a:spcAft>
                <a:spcPts val="600"/>
              </a:spcAft>
              <a:buClr>
                <a:srgbClr val="FFFFFF"/>
              </a:buClr>
              <a:buSzPct val="100000"/>
            </a:pPr>
            <a:r>
              <a:rPr lang="en-GB" sz="2400" dirty="0">
                <a:solidFill>
                  <a:srgbClr val="000000"/>
                </a:solidFill>
                <a:latin typeface="Calibri" pitchFamily="34" charset="0"/>
                <a:cs typeface="Arial" pitchFamily="34" charset="0"/>
              </a:rPr>
              <a:t>Single cell genetic </a:t>
            </a:r>
            <a:r>
              <a:rPr lang="en-GB" sz="2400" dirty="0" smtClean="0">
                <a:solidFill>
                  <a:srgbClr val="000000"/>
                </a:solidFill>
                <a:latin typeface="Calibri" pitchFamily="34" charset="0"/>
                <a:cs typeface="Arial" pitchFamily="34" charset="0"/>
              </a:rPr>
              <a:t>analysis </a:t>
            </a:r>
            <a:endParaRPr lang="en-GB" sz="2400" dirty="0">
              <a:solidFill>
                <a:srgbClr val="000000"/>
              </a:solidFill>
              <a:latin typeface="Calibri" pitchFamily="34" charset="0"/>
              <a:cs typeface="Arial" pitchFamily="34" charset="0"/>
            </a:endParaRPr>
          </a:p>
          <a:p>
            <a:pPr marL="273050" indent="-273050" fontAlgn="base">
              <a:spcBef>
                <a:spcPct val="0"/>
              </a:spcBef>
              <a:spcAft>
                <a:spcPts val="600"/>
              </a:spcAft>
              <a:buClr>
                <a:srgbClr val="FFFFFF"/>
              </a:buClr>
              <a:buSzPct val="100000"/>
            </a:pPr>
            <a:r>
              <a:rPr lang="en-GB" sz="2400" dirty="0">
                <a:solidFill>
                  <a:srgbClr val="000000"/>
                </a:solidFill>
                <a:latin typeface="Calibri" pitchFamily="34" charset="0"/>
                <a:cs typeface="Arial" pitchFamily="34" charset="0"/>
              </a:rPr>
              <a:t>Selective transfer of unaffected </a:t>
            </a:r>
            <a:r>
              <a:rPr lang="en-GB" sz="2400" dirty="0" smtClean="0">
                <a:solidFill>
                  <a:srgbClr val="000000"/>
                </a:solidFill>
                <a:latin typeface="Calibri" pitchFamily="34" charset="0"/>
                <a:cs typeface="Arial" pitchFamily="34" charset="0"/>
              </a:rPr>
              <a:t>embryos</a:t>
            </a:r>
            <a:endParaRPr lang="en-GB" sz="2400" dirty="0">
              <a:solidFill>
                <a:srgbClr val="000000"/>
              </a:solidFill>
              <a:latin typeface="Calibri" pitchFamily="34" charset="0"/>
              <a:cs typeface="Arial" pitchFamily="34" charset="0"/>
            </a:endParaRPr>
          </a:p>
          <a:p>
            <a:pPr marL="180975" indent="-180975" fontAlgn="base">
              <a:lnSpc>
                <a:spcPts val="3500"/>
              </a:lnSpc>
              <a:spcBef>
                <a:spcPct val="0"/>
              </a:spcBef>
              <a:spcAft>
                <a:spcPct val="0"/>
              </a:spcAft>
              <a:buClr>
                <a:srgbClr val="B2B2B2"/>
              </a:buClr>
              <a:buSzPct val="200000"/>
            </a:pPr>
            <a:endParaRPr lang="en-GB" sz="2400" dirty="0">
              <a:solidFill>
                <a:srgbClr val="000000"/>
              </a:solidFill>
              <a:latin typeface="Calibri" pitchFamily="34" charset="0"/>
              <a:cs typeface="Arial" pitchFamily="34" charset="0"/>
            </a:endParaRPr>
          </a:p>
        </p:txBody>
      </p:sp>
      <p:sp>
        <p:nvSpPr>
          <p:cNvPr id="1029" name="Rectangle 2054"/>
          <p:cNvSpPr>
            <a:spLocks noChangeArrowheads="1"/>
          </p:cNvSpPr>
          <p:nvPr/>
        </p:nvSpPr>
        <p:spPr bwMode="auto">
          <a:xfrm>
            <a:off x="285750" y="260648"/>
            <a:ext cx="6230466" cy="538609"/>
          </a:xfrm>
          <a:prstGeom prst="rect">
            <a:avLst/>
          </a:prstGeom>
          <a:noFill/>
          <a:ln w="12700">
            <a:noFill/>
            <a:miter lim="800000"/>
            <a:headEnd/>
            <a:tailEnd/>
          </a:ln>
        </p:spPr>
        <p:txBody>
          <a:bodyPr wrap="square" lIns="90488" tIns="44450" rIns="90488" bIns="44450">
            <a:spAutoFit/>
          </a:bodyPr>
          <a:lstStyle/>
          <a:p>
            <a:pPr marL="342900" indent="-342900" fontAlgn="base">
              <a:lnSpc>
                <a:spcPts val="3500"/>
              </a:lnSpc>
              <a:spcBef>
                <a:spcPct val="0"/>
              </a:spcBef>
              <a:spcAft>
                <a:spcPct val="0"/>
              </a:spcAft>
              <a:buClr>
                <a:srgbClr val="B2B2B2"/>
              </a:buClr>
              <a:buSzPct val="200000"/>
            </a:pPr>
            <a:r>
              <a:rPr lang="en-GB" sz="2800" dirty="0" err="1">
                <a:solidFill>
                  <a:srgbClr val="000000"/>
                </a:solidFill>
                <a:latin typeface="Calibri" pitchFamily="34" charset="0"/>
                <a:cs typeface="Arial" pitchFamily="34" charset="0"/>
              </a:rPr>
              <a:t>Preimplantation</a:t>
            </a:r>
            <a:r>
              <a:rPr lang="en-GB" sz="2800" dirty="0">
                <a:solidFill>
                  <a:srgbClr val="000000"/>
                </a:solidFill>
                <a:latin typeface="Calibri" pitchFamily="34" charset="0"/>
                <a:cs typeface="Arial" pitchFamily="34" charset="0"/>
              </a:rPr>
              <a:t> </a:t>
            </a:r>
            <a:r>
              <a:rPr lang="en-GB" sz="2800" dirty="0" smtClean="0">
                <a:solidFill>
                  <a:srgbClr val="000000"/>
                </a:solidFill>
                <a:latin typeface="Calibri" pitchFamily="34" charset="0"/>
                <a:cs typeface="Arial" pitchFamily="34" charset="0"/>
              </a:rPr>
              <a:t>genetic diagnosis (PGD) </a:t>
            </a:r>
            <a:endParaRPr lang="en-GB" sz="2800" dirty="0">
              <a:solidFill>
                <a:srgbClr val="000000"/>
              </a:solidFill>
              <a:latin typeface="Calibri" pitchFamily="34" charset="0"/>
              <a:cs typeface="Arial" pitchFamily="34" charset="0"/>
            </a:endParaRPr>
          </a:p>
        </p:txBody>
      </p:sp>
      <p:pic>
        <p:nvPicPr>
          <p:cNvPr id="4101" name="Picture 5"/>
          <p:cNvPicPr>
            <a:picLocks noChangeAspect="1" noChangeArrowheads="1"/>
          </p:cNvPicPr>
          <p:nvPr/>
        </p:nvPicPr>
        <p:blipFill>
          <a:blip r:embed="rId2" cstate="print">
            <a:lum bright="10000"/>
          </a:blip>
          <a:srcRect l="7387" r="13700"/>
          <a:stretch>
            <a:fillRect/>
          </a:stretch>
        </p:blipFill>
        <p:spPr bwMode="auto">
          <a:xfrm>
            <a:off x="5796137" y="4725144"/>
            <a:ext cx="2664295" cy="1831468"/>
          </a:xfrm>
          <a:prstGeom prst="rect">
            <a:avLst/>
          </a:prstGeom>
          <a:noFill/>
          <a:ln w="9525">
            <a:noFill/>
            <a:miter lim="800000"/>
            <a:headEnd/>
            <a:tailEnd/>
          </a:ln>
        </p:spPr>
      </p:pic>
      <p:pic>
        <p:nvPicPr>
          <p:cNvPr id="4102" name="Picture 6"/>
          <p:cNvPicPr>
            <a:picLocks noChangeAspect="1" noChangeArrowheads="1"/>
          </p:cNvPicPr>
          <p:nvPr/>
        </p:nvPicPr>
        <p:blipFill>
          <a:blip r:embed="rId3" cstate="print">
            <a:grayscl/>
          </a:blip>
          <a:srcRect t="3254" b="3254"/>
          <a:stretch>
            <a:fillRect/>
          </a:stretch>
        </p:blipFill>
        <p:spPr bwMode="auto">
          <a:xfrm>
            <a:off x="5777801" y="2780104"/>
            <a:ext cx="2682631" cy="1873032"/>
          </a:xfrm>
          <a:prstGeom prst="rect">
            <a:avLst/>
          </a:prstGeom>
          <a:noFill/>
          <a:ln w="9525">
            <a:noFill/>
            <a:miter lim="800000"/>
            <a:headEnd/>
            <a:tailEnd/>
          </a:ln>
        </p:spPr>
      </p:pic>
      <p:pic>
        <p:nvPicPr>
          <p:cNvPr id="4103" name="Picture 7"/>
          <p:cNvPicPr>
            <a:picLocks noChangeAspect="1" noChangeArrowheads="1"/>
          </p:cNvPicPr>
          <p:nvPr/>
        </p:nvPicPr>
        <p:blipFill>
          <a:blip r:embed="rId4" cstate="print"/>
          <a:srcRect t="9604" r="11424" b="6718"/>
          <a:stretch>
            <a:fillRect/>
          </a:stretch>
        </p:blipFill>
        <p:spPr bwMode="auto">
          <a:xfrm>
            <a:off x="5796136" y="912069"/>
            <a:ext cx="2664296" cy="1796851"/>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822325" y="274638"/>
            <a:ext cx="7226300" cy="858837"/>
          </a:xfrm>
        </p:spPr>
        <p:txBody>
          <a:bodyPr/>
          <a:lstStyle/>
          <a:p>
            <a:pPr algn="ctr" eaLnBrk="1" hangingPunct="1"/>
            <a:r>
              <a:rPr lang="en-GB" sz="2000" dirty="0" smtClean="0">
                <a:latin typeface="+mn-lt"/>
              </a:rPr>
              <a:t>Some PGD indications licensed by the</a:t>
            </a:r>
            <a:br>
              <a:rPr lang="en-GB" sz="2000" dirty="0" smtClean="0">
                <a:latin typeface="+mn-lt"/>
              </a:rPr>
            </a:br>
            <a:r>
              <a:rPr lang="en-GB" sz="2000" dirty="0" smtClean="0">
                <a:latin typeface="+mn-lt"/>
              </a:rPr>
              <a:t>Human Fertilisation and Embryology Authority (HFEA)</a:t>
            </a:r>
            <a:br>
              <a:rPr lang="en-GB" sz="2000" dirty="0" smtClean="0">
                <a:latin typeface="+mn-lt"/>
              </a:rPr>
            </a:br>
            <a:r>
              <a:rPr lang="en-GB" sz="2000" dirty="0" smtClean="0">
                <a:latin typeface="+mn-lt"/>
              </a:rPr>
              <a:t>in the UK to date</a:t>
            </a:r>
          </a:p>
        </p:txBody>
      </p:sp>
      <p:sp>
        <p:nvSpPr>
          <p:cNvPr id="14339" name="Rectangle 3"/>
          <p:cNvSpPr>
            <a:spLocks noGrp="1" noChangeArrowheads="1"/>
          </p:cNvSpPr>
          <p:nvPr>
            <p:ph type="body" idx="1"/>
          </p:nvPr>
        </p:nvSpPr>
        <p:spPr>
          <a:xfrm>
            <a:off x="4702175" y="1558608"/>
            <a:ext cx="3422650" cy="4997450"/>
          </a:xfrm>
        </p:spPr>
        <p:txBody>
          <a:bodyPr/>
          <a:lstStyle/>
          <a:p>
            <a:pPr eaLnBrk="1" hangingPunct="1">
              <a:lnSpc>
                <a:spcPct val="80000"/>
              </a:lnSpc>
              <a:buFontTx/>
              <a:buNone/>
            </a:pPr>
            <a:r>
              <a:rPr lang="en-GB" sz="2000" i="1" dirty="0" smtClean="0"/>
              <a:t>Cancer predispositions</a:t>
            </a:r>
          </a:p>
          <a:p>
            <a:pPr eaLnBrk="1" hangingPunct="1">
              <a:lnSpc>
                <a:spcPct val="80000"/>
              </a:lnSpc>
              <a:buFontTx/>
              <a:buNone/>
            </a:pPr>
            <a:endParaRPr lang="en-GB" sz="800" dirty="0" smtClean="0"/>
          </a:p>
          <a:p>
            <a:pPr eaLnBrk="1" hangingPunct="1">
              <a:lnSpc>
                <a:spcPct val="80000"/>
              </a:lnSpc>
              <a:spcBef>
                <a:spcPts val="0"/>
              </a:spcBef>
              <a:buFontTx/>
              <a:buNone/>
            </a:pPr>
            <a:r>
              <a:rPr lang="en-GB" sz="2000" dirty="0" smtClean="0"/>
              <a:t>Familial </a:t>
            </a:r>
            <a:r>
              <a:rPr lang="en-GB" sz="2000" dirty="0" err="1" smtClean="0"/>
              <a:t>polyposis</a:t>
            </a:r>
            <a:r>
              <a:rPr lang="en-GB" sz="2000" dirty="0" smtClean="0"/>
              <a:t> coli</a:t>
            </a:r>
          </a:p>
          <a:p>
            <a:pPr eaLnBrk="1" hangingPunct="1">
              <a:lnSpc>
                <a:spcPct val="80000"/>
              </a:lnSpc>
              <a:spcBef>
                <a:spcPts val="0"/>
              </a:spcBef>
              <a:buFontTx/>
              <a:buNone/>
            </a:pPr>
            <a:r>
              <a:rPr lang="en-GB" sz="2000" dirty="0" smtClean="0"/>
              <a:t>Retinoblastoma</a:t>
            </a:r>
          </a:p>
          <a:p>
            <a:pPr eaLnBrk="1" hangingPunct="1">
              <a:lnSpc>
                <a:spcPct val="80000"/>
              </a:lnSpc>
              <a:spcBef>
                <a:spcPts val="0"/>
              </a:spcBef>
              <a:buFontTx/>
              <a:buNone/>
            </a:pPr>
            <a:r>
              <a:rPr lang="en-GB" sz="2000" dirty="0" smtClean="0"/>
              <a:t>Li-</a:t>
            </a:r>
            <a:r>
              <a:rPr lang="en-GB" sz="2000" dirty="0" err="1" smtClean="0"/>
              <a:t>Fraumeni</a:t>
            </a:r>
            <a:r>
              <a:rPr lang="en-GB" sz="2000" dirty="0" smtClean="0"/>
              <a:t> syndrome</a:t>
            </a:r>
            <a:r>
              <a:rPr lang="en-GB" sz="2000" b="1" dirty="0" smtClean="0"/>
              <a:t> </a:t>
            </a:r>
          </a:p>
          <a:p>
            <a:pPr eaLnBrk="1" hangingPunct="1">
              <a:lnSpc>
                <a:spcPct val="80000"/>
              </a:lnSpc>
              <a:buFontTx/>
              <a:buNone/>
            </a:pPr>
            <a:endParaRPr lang="en-GB" sz="2000" b="1" dirty="0" smtClean="0"/>
          </a:p>
          <a:p>
            <a:pPr eaLnBrk="1" hangingPunct="1">
              <a:lnSpc>
                <a:spcPct val="80000"/>
              </a:lnSpc>
              <a:buFontTx/>
              <a:buNone/>
            </a:pPr>
            <a:r>
              <a:rPr lang="en-GB" sz="2000" i="1" dirty="0" smtClean="0"/>
              <a:t>Chromosome abnormalities</a:t>
            </a:r>
          </a:p>
          <a:p>
            <a:pPr eaLnBrk="1" hangingPunct="1">
              <a:lnSpc>
                <a:spcPct val="80000"/>
              </a:lnSpc>
              <a:buFontTx/>
              <a:buNone/>
            </a:pPr>
            <a:endParaRPr lang="en-GB" sz="800" i="1" dirty="0" smtClean="0"/>
          </a:p>
          <a:p>
            <a:pPr eaLnBrk="1" hangingPunct="1">
              <a:spcBef>
                <a:spcPts val="0"/>
              </a:spcBef>
              <a:buFontTx/>
              <a:buNone/>
            </a:pPr>
            <a:r>
              <a:rPr lang="en-GB" sz="2000" dirty="0" smtClean="0"/>
              <a:t>Aneuploidy</a:t>
            </a:r>
          </a:p>
          <a:p>
            <a:pPr eaLnBrk="1" hangingPunct="1">
              <a:spcBef>
                <a:spcPts val="0"/>
              </a:spcBef>
              <a:buFontTx/>
              <a:buNone/>
            </a:pPr>
            <a:r>
              <a:rPr lang="en-GB" sz="2000" dirty="0" smtClean="0"/>
              <a:t>Translocations</a:t>
            </a:r>
          </a:p>
          <a:p>
            <a:pPr eaLnBrk="1" hangingPunct="1">
              <a:spcBef>
                <a:spcPts val="0"/>
              </a:spcBef>
              <a:buFontTx/>
              <a:buNone/>
            </a:pPr>
            <a:r>
              <a:rPr lang="en-GB" sz="2000" dirty="0" smtClean="0"/>
              <a:t>Structural</a:t>
            </a:r>
          </a:p>
          <a:p>
            <a:pPr eaLnBrk="1" hangingPunct="1">
              <a:buFontTx/>
              <a:buNone/>
            </a:pPr>
            <a:endParaRPr lang="en-GB" sz="2000" i="1" dirty="0" smtClean="0"/>
          </a:p>
          <a:p>
            <a:pPr eaLnBrk="1" hangingPunct="1">
              <a:buFontTx/>
              <a:buNone/>
            </a:pPr>
            <a:r>
              <a:rPr lang="en-GB" sz="2000" i="1" dirty="0" smtClean="0"/>
              <a:t>‘Saviour siblings’</a:t>
            </a:r>
          </a:p>
          <a:p>
            <a:pPr eaLnBrk="1" hangingPunct="1">
              <a:buFontTx/>
              <a:buNone/>
            </a:pPr>
            <a:r>
              <a:rPr lang="en-GB" sz="2000" dirty="0" smtClean="0"/>
              <a:t>HLA matching</a:t>
            </a:r>
          </a:p>
          <a:p>
            <a:pPr eaLnBrk="1" hangingPunct="1">
              <a:buFontTx/>
              <a:buNone/>
            </a:pPr>
            <a:endParaRPr lang="en-GB" sz="2000" dirty="0" smtClean="0"/>
          </a:p>
        </p:txBody>
      </p:sp>
      <p:sp>
        <p:nvSpPr>
          <p:cNvPr id="110596" name="Rectangle 4"/>
          <p:cNvSpPr>
            <a:spLocks noChangeArrowheads="1"/>
          </p:cNvSpPr>
          <p:nvPr/>
        </p:nvSpPr>
        <p:spPr bwMode="auto">
          <a:xfrm>
            <a:off x="800100" y="1558608"/>
            <a:ext cx="3614738" cy="4022725"/>
          </a:xfrm>
          <a:prstGeom prst="rect">
            <a:avLst/>
          </a:prstGeom>
          <a:noFill/>
          <a:ln w="9525">
            <a:noFill/>
            <a:miter lim="800000"/>
            <a:headEnd/>
            <a:tailEnd/>
          </a:ln>
          <a:effectLst/>
        </p:spPr>
        <p:txBody>
          <a:bodyPr/>
          <a:lstStyle/>
          <a:p>
            <a:pPr marL="342900" indent="-342900" fontAlgn="auto">
              <a:lnSpc>
                <a:spcPct val="80000"/>
              </a:lnSpc>
              <a:spcBef>
                <a:spcPct val="20000"/>
              </a:spcBef>
              <a:spcAft>
                <a:spcPts val="0"/>
              </a:spcAft>
              <a:defRPr/>
            </a:pPr>
            <a:r>
              <a:rPr lang="en-GB" sz="2000" i="1" dirty="0">
                <a:latin typeface="+mn-lt"/>
              </a:rPr>
              <a:t>Single gene </a:t>
            </a:r>
            <a:r>
              <a:rPr lang="en-GB" sz="2000" i="1" dirty="0" smtClean="0">
                <a:latin typeface="+mn-lt"/>
              </a:rPr>
              <a:t>defects</a:t>
            </a:r>
            <a:endParaRPr lang="en-GB" sz="2000" i="1" dirty="0">
              <a:latin typeface="+mn-lt"/>
            </a:endParaRPr>
          </a:p>
          <a:p>
            <a:pPr marL="342900" indent="-342900" fontAlgn="auto">
              <a:lnSpc>
                <a:spcPct val="80000"/>
              </a:lnSpc>
              <a:spcBef>
                <a:spcPct val="20000"/>
              </a:spcBef>
              <a:spcAft>
                <a:spcPts val="0"/>
              </a:spcAft>
              <a:defRPr/>
            </a:pPr>
            <a:endParaRPr lang="en-GB" sz="800" i="1" dirty="0">
              <a:latin typeface="+mn-lt"/>
            </a:endParaRPr>
          </a:p>
          <a:p>
            <a:pPr marL="342900" indent="-342900" fontAlgn="auto">
              <a:lnSpc>
                <a:spcPct val="80000"/>
              </a:lnSpc>
              <a:spcBef>
                <a:spcPct val="20000"/>
              </a:spcBef>
              <a:spcAft>
                <a:spcPts val="0"/>
              </a:spcAft>
              <a:defRPr/>
            </a:pPr>
            <a:r>
              <a:rPr lang="en-GB" sz="2000" dirty="0" err="1">
                <a:latin typeface="+mn-lt"/>
              </a:rPr>
              <a:t>Duchenne</a:t>
            </a:r>
            <a:r>
              <a:rPr lang="en-GB" sz="2000" dirty="0">
                <a:latin typeface="+mn-lt"/>
              </a:rPr>
              <a:t> muscular dystrophy</a:t>
            </a:r>
          </a:p>
          <a:p>
            <a:pPr marL="342900" indent="-342900" fontAlgn="auto">
              <a:lnSpc>
                <a:spcPct val="80000"/>
              </a:lnSpc>
              <a:spcBef>
                <a:spcPct val="20000"/>
              </a:spcBef>
              <a:spcAft>
                <a:spcPts val="0"/>
              </a:spcAft>
              <a:defRPr/>
            </a:pPr>
            <a:r>
              <a:rPr lang="en-GB" sz="2000" dirty="0">
                <a:latin typeface="+mn-lt"/>
              </a:rPr>
              <a:t>Haemophilia</a:t>
            </a:r>
          </a:p>
          <a:p>
            <a:pPr marL="342900" indent="-342900" fontAlgn="auto">
              <a:lnSpc>
                <a:spcPct val="80000"/>
              </a:lnSpc>
              <a:spcBef>
                <a:spcPct val="20000"/>
              </a:spcBef>
              <a:spcAft>
                <a:spcPts val="0"/>
              </a:spcAft>
              <a:defRPr/>
            </a:pPr>
            <a:r>
              <a:rPr lang="en-GB" sz="2000" dirty="0" err="1">
                <a:latin typeface="+mn-lt"/>
              </a:rPr>
              <a:t>Adrenoleukodystrophy</a:t>
            </a:r>
            <a:endParaRPr lang="en-GB" sz="2000" dirty="0">
              <a:latin typeface="+mn-lt"/>
            </a:endParaRPr>
          </a:p>
          <a:p>
            <a:pPr marL="342900" indent="-342900" fontAlgn="auto">
              <a:lnSpc>
                <a:spcPct val="80000"/>
              </a:lnSpc>
              <a:spcBef>
                <a:spcPct val="20000"/>
              </a:spcBef>
              <a:spcAft>
                <a:spcPts val="0"/>
              </a:spcAft>
              <a:defRPr/>
            </a:pPr>
            <a:r>
              <a:rPr lang="en-GB" sz="2000" dirty="0" smtClean="0">
                <a:latin typeface="+mn-lt"/>
              </a:rPr>
              <a:t>Cystic </a:t>
            </a:r>
            <a:r>
              <a:rPr lang="en-GB" sz="2000" dirty="0">
                <a:latin typeface="+mn-lt"/>
              </a:rPr>
              <a:t>fibrosis</a:t>
            </a:r>
          </a:p>
          <a:p>
            <a:pPr marL="342900" indent="-342900" fontAlgn="auto">
              <a:lnSpc>
                <a:spcPct val="80000"/>
              </a:lnSpc>
              <a:spcBef>
                <a:spcPct val="20000"/>
              </a:spcBef>
              <a:spcAft>
                <a:spcPts val="0"/>
              </a:spcAft>
              <a:defRPr/>
            </a:pPr>
            <a:r>
              <a:rPr lang="en-GB" sz="2000" dirty="0">
                <a:latin typeface="+mn-lt"/>
              </a:rPr>
              <a:t>Spinal muscular atrophy</a:t>
            </a:r>
          </a:p>
          <a:p>
            <a:pPr marL="342900" indent="-342900" fontAlgn="auto">
              <a:lnSpc>
                <a:spcPct val="80000"/>
              </a:lnSpc>
              <a:spcBef>
                <a:spcPct val="20000"/>
              </a:spcBef>
              <a:spcAft>
                <a:spcPts val="0"/>
              </a:spcAft>
              <a:defRPr/>
            </a:pPr>
            <a:r>
              <a:rPr lang="en-GB" sz="2000" dirty="0">
                <a:latin typeface="+mn-lt"/>
              </a:rPr>
              <a:t>Beta-</a:t>
            </a:r>
            <a:r>
              <a:rPr lang="en-GB" sz="2000" dirty="0" err="1">
                <a:latin typeface="+mn-lt"/>
              </a:rPr>
              <a:t>thalassaemia</a:t>
            </a:r>
            <a:endParaRPr lang="en-GB" sz="2000" dirty="0">
              <a:latin typeface="+mn-lt"/>
            </a:endParaRPr>
          </a:p>
          <a:p>
            <a:pPr marL="342900" indent="-342900" fontAlgn="auto">
              <a:lnSpc>
                <a:spcPct val="80000"/>
              </a:lnSpc>
              <a:spcBef>
                <a:spcPct val="20000"/>
              </a:spcBef>
              <a:spcAft>
                <a:spcPts val="0"/>
              </a:spcAft>
              <a:defRPr/>
            </a:pPr>
            <a:r>
              <a:rPr lang="en-GB" sz="2000" dirty="0">
                <a:latin typeface="+mn-lt"/>
              </a:rPr>
              <a:t>Sickle cell disease</a:t>
            </a:r>
          </a:p>
          <a:p>
            <a:pPr marL="342900" indent="-342900" fontAlgn="auto">
              <a:lnSpc>
                <a:spcPct val="80000"/>
              </a:lnSpc>
              <a:spcBef>
                <a:spcPct val="20000"/>
              </a:spcBef>
              <a:spcAft>
                <a:spcPts val="0"/>
              </a:spcAft>
              <a:defRPr/>
            </a:pPr>
            <a:r>
              <a:rPr lang="en-GB" sz="2000" dirty="0">
                <a:latin typeface="+mn-lt"/>
              </a:rPr>
              <a:t>Tay-Sachs disease</a:t>
            </a:r>
          </a:p>
          <a:p>
            <a:pPr marL="342900" indent="-342900" fontAlgn="auto">
              <a:lnSpc>
                <a:spcPct val="80000"/>
              </a:lnSpc>
              <a:spcBef>
                <a:spcPct val="20000"/>
              </a:spcBef>
              <a:spcAft>
                <a:spcPts val="0"/>
              </a:spcAft>
              <a:defRPr/>
            </a:pPr>
            <a:r>
              <a:rPr lang="en-GB" sz="2000" dirty="0" err="1">
                <a:latin typeface="+mn-lt"/>
              </a:rPr>
              <a:t>Gaucher</a:t>
            </a:r>
            <a:r>
              <a:rPr lang="en-GB" sz="2000" dirty="0">
                <a:latin typeface="+mn-lt"/>
              </a:rPr>
              <a:t> </a:t>
            </a:r>
            <a:r>
              <a:rPr lang="en-GB" sz="2000" dirty="0" smtClean="0">
                <a:latin typeface="+mn-lt"/>
              </a:rPr>
              <a:t>disease</a:t>
            </a:r>
          </a:p>
          <a:p>
            <a:pPr marL="342900" indent="-342900" fontAlgn="auto">
              <a:lnSpc>
                <a:spcPct val="80000"/>
              </a:lnSpc>
              <a:spcBef>
                <a:spcPct val="20000"/>
              </a:spcBef>
              <a:spcAft>
                <a:spcPts val="0"/>
              </a:spcAft>
              <a:defRPr/>
            </a:pPr>
            <a:r>
              <a:rPr lang="en-GB" sz="2000" dirty="0" smtClean="0">
                <a:latin typeface="+mn-lt"/>
              </a:rPr>
              <a:t>Battens disease</a:t>
            </a:r>
            <a:endParaRPr lang="en-GB" sz="2000" dirty="0">
              <a:latin typeface="+mn-lt"/>
            </a:endParaRPr>
          </a:p>
          <a:p>
            <a:pPr marL="342900" indent="-342900" fontAlgn="auto">
              <a:lnSpc>
                <a:spcPct val="80000"/>
              </a:lnSpc>
              <a:spcBef>
                <a:spcPct val="20000"/>
              </a:spcBef>
              <a:spcAft>
                <a:spcPts val="0"/>
              </a:spcAft>
              <a:defRPr/>
            </a:pPr>
            <a:endParaRPr lang="en-GB" sz="2000" dirty="0">
              <a:latin typeface="+mn-lt"/>
            </a:endParaRPr>
          </a:p>
          <a:p>
            <a:pPr fontAlgn="auto">
              <a:lnSpc>
                <a:spcPct val="80000"/>
              </a:lnSpc>
              <a:spcBef>
                <a:spcPts val="0"/>
              </a:spcBef>
              <a:spcAft>
                <a:spcPts val="0"/>
              </a:spcAft>
              <a:defRPr/>
            </a:pPr>
            <a:r>
              <a:rPr lang="en-GB" sz="2000" i="1" dirty="0" smtClean="0">
                <a:latin typeface="+mn-lt"/>
              </a:rPr>
              <a:t>Late onset</a:t>
            </a:r>
          </a:p>
          <a:p>
            <a:pPr fontAlgn="auto">
              <a:lnSpc>
                <a:spcPct val="80000"/>
              </a:lnSpc>
              <a:spcBef>
                <a:spcPts val="0"/>
              </a:spcBef>
              <a:spcAft>
                <a:spcPts val="0"/>
              </a:spcAft>
              <a:defRPr/>
            </a:pPr>
            <a:endParaRPr lang="en-GB" sz="800" dirty="0" smtClean="0">
              <a:latin typeface="+mn-lt"/>
            </a:endParaRPr>
          </a:p>
          <a:p>
            <a:pPr fontAlgn="auto">
              <a:lnSpc>
                <a:spcPct val="80000"/>
              </a:lnSpc>
              <a:spcBef>
                <a:spcPts val="0"/>
              </a:spcBef>
              <a:spcAft>
                <a:spcPts val="0"/>
              </a:spcAft>
              <a:defRPr/>
            </a:pPr>
            <a:r>
              <a:rPr lang="en-GB" sz="2000" dirty="0" smtClean="0">
                <a:latin typeface="+mn-lt"/>
              </a:rPr>
              <a:t>Huntington’s </a:t>
            </a:r>
            <a:r>
              <a:rPr lang="en-GB" sz="2000" dirty="0">
                <a:latin typeface="+mn-lt"/>
              </a:rPr>
              <a:t>disease</a:t>
            </a:r>
          </a:p>
          <a:p>
            <a:pPr fontAlgn="auto">
              <a:lnSpc>
                <a:spcPct val="80000"/>
              </a:lnSpc>
              <a:spcBef>
                <a:spcPts val="0"/>
              </a:spcBef>
              <a:spcAft>
                <a:spcPts val="0"/>
              </a:spcAft>
              <a:defRPr/>
            </a:pPr>
            <a:r>
              <a:rPr lang="en-GB" sz="2000" dirty="0" smtClean="0">
                <a:latin typeface="+mn-lt"/>
              </a:rPr>
              <a:t>Early onset Alzheimer’s</a:t>
            </a:r>
            <a:endParaRPr lang="en-GB" sz="2000" dirty="0">
              <a:latin typeface="+mn-lt"/>
            </a:endParaRPr>
          </a:p>
          <a:p>
            <a:pPr fontAlgn="auto">
              <a:lnSpc>
                <a:spcPct val="80000"/>
              </a:lnSpc>
              <a:spcBef>
                <a:spcPts val="0"/>
              </a:spcBef>
              <a:spcAft>
                <a:spcPts val="0"/>
              </a:spcAft>
              <a:defRPr/>
            </a:pPr>
            <a:endParaRPr lang="en-GB" sz="2000" dirty="0">
              <a:latin typeface="+mn-lt"/>
            </a:endParaRPr>
          </a:p>
          <a:p>
            <a:pPr marL="342900" indent="-342900" fontAlgn="auto">
              <a:lnSpc>
                <a:spcPct val="80000"/>
              </a:lnSpc>
              <a:spcBef>
                <a:spcPct val="20000"/>
              </a:spcBef>
              <a:spcAft>
                <a:spcPts val="0"/>
              </a:spcAft>
              <a:defRPr/>
            </a:pPr>
            <a:endParaRPr lang="en-GB" sz="2000" dirty="0">
              <a:latin typeface="+mn-lt"/>
            </a:endParaRPr>
          </a:p>
        </p:txBody>
      </p:sp>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2644" name="Picture 4"/>
          <p:cNvPicPr>
            <a:picLocks noChangeAspect="1" noChangeArrowheads="1"/>
          </p:cNvPicPr>
          <p:nvPr/>
        </p:nvPicPr>
        <p:blipFill>
          <a:blip r:embed="rId2" cstate="print"/>
          <a:srcRect/>
          <a:stretch>
            <a:fillRect/>
          </a:stretch>
        </p:blipFill>
        <p:spPr bwMode="auto">
          <a:xfrm>
            <a:off x="385763" y="119063"/>
            <a:ext cx="8372475" cy="6619875"/>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14349" y="476672"/>
            <a:ext cx="8096251" cy="6494085"/>
          </a:xfrm>
          <a:prstGeom prst="rect">
            <a:avLst/>
          </a:prstGeom>
          <a:noFill/>
        </p:spPr>
        <p:txBody>
          <a:bodyPr wrap="square" rtlCol="0">
            <a:spAutoFit/>
          </a:bodyPr>
          <a:lstStyle/>
          <a:p>
            <a:pPr algn="ctr"/>
            <a:r>
              <a:rPr lang="en-GB" sz="2800" dirty="0" smtClean="0"/>
              <a:t>Evolution of </a:t>
            </a:r>
            <a:r>
              <a:rPr lang="en-GB" sz="2800" dirty="0" smtClean="0"/>
              <a:t>PGD technologies </a:t>
            </a:r>
            <a:r>
              <a:rPr lang="en-GB" sz="2800" dirty="0" smtClean="0"/>
              <a:t>(1)</a:t>
            </a:r>
          </a:p>
          <a:p>
            <a:pPr algn="ctr"/>
            <a:endParaRPr lang="en-GB" sz="2800" dirty="0" smtClean="0"/>
          </a:p>
          <a:p>
            <a:r>
              <a:rPr lang="en-GB" sz="2400" dirty="0" smtClean="0"/>
              <a:t>Barr body (inactive X chromosome)</a:t>
            </a:r>
          </a:p>
          <a:p>
            <a:pPr lvl="1"/>
            <a:r>
              <a:rPr lang="en-GB" sz="2400" dirty="0" smtClean="0"/>
              <a:t>Gender selection</a:t>
            </a:r>
          </a:p>
          <a:p>
            <a:r>
              <a:rPr lang="en-GB" sz="2400" dirty="0" err="1" smtClean="0"/>
              <a:t>Karyotyping</a:t>
            </a:r>
            <a:endParaRPr lang="en-GB" sz="2400" dirty="0" smtClean="0"/>
          </a:p>
          <a:p>
            <a:pPr lvl="1"/>
            <a:r>
              <a:rPr lang="en-GB" sz="2400" dirty="0" smtClean="0"/>
              <a:t>Chromosome counting</a:t>
            </a:r>
          </a:p>
          <a:p>
            <a:r>
              <a:rPr lang="en-GB" sz="2400" dirty="0" smtClean="0"/>
              <a:t>Enzyme assays</a:t>
            </a:r>
          </a:p>
          <a:p>
            <a:pPr lvl="1"/>
            <a:r>
              <a:rPr lang="en-GB" sz="2400" dirty="0" smtClean="0"/>
              <a:t>Inherited metabolic disorders</a:t>
            </a:r>
          </a:p>
          <a:p>
            <a:r>
              <a:rPr lang="en-GB" sz="2400" dirty="0" smtClean="0"/>
              <a:t>PCR (direct/nested/duplex)</a:t>
            </a:r>
          </a:p>
          <a:p>
            <a:pPr lvl="1"/>
            <a:r>
              <a:rPr lang="en-GB" sz="2400" dirty="0" smtClean="0"/>
              <a:t>Single gene defects (SGDs)</a:t>
            </a:r>
          </a:p>
          <a:p>
            <a:r>
              <a:rPr lang="en-GB" sz="2400" dirty="0" smtClean="0"/>
              <a:t>Fluorescence in situ hybridisation (FISH)</a:t>
            </a:r>
          </a:p>
          <a:p>
            <a:pPr lvl="1"/>
            <a:r>
              <a:rPr lang="en-GB" sz="2400" dirty="0" smtClean="0"/>
              <a:t>Typically 7-9 chromosome screening</a:t>
            </a:r>
          </a:p>
          <a:p>
            <a:r>
              <a:rPr lang="en-GB" sz="2400" dirty="0" smtClean="0"/>
              <a:t>Multiplex fluorescence PCR</a:t>
            </a:r>
          </a:p>
          <a:p>
            <a:pPr lvl="1"/>
            <a:r>
              <a:rPr lang="en-GB" sz="2400" dirty="0" smtClean="0"/>
              <a:t>Targeted </a:t>
            </a:r>
            <a:r>
              <a:rPr lang="en-GB" sz="2400" dirty="0" err="1" smtClean="0"/>
              <a:t>haplotyping</a:t>
            </a:r>
            <a:r>
              <a:rPr lang="en-GB" sz="2400" dirty="0" smtClean="0"/>
              <a:t> ± mutation detection</a:t>
            </a:r>
          </a:p>
          <a:p>
            <a:pPr lvl="1"/>
            <a:r>
              <a:rPr lang="en-GB" sz="2400" dirty="0" smtClean="0"/>
              <a:t>Limited chromosome screening (13, 18, 21)</a:t>
            </a:r>
          </a:p>
          <a:p>
            <a:endParaRPr lang="en-GB" sz="2400" dirty="0" smtClean="0"/>
          </a:p>
          <a:p>
            <a:endParaRPr lang="en-GB" sz="2400" dirty="0" smtClean="0"/>
          </a:p>
        </p:txBody>
      </p:sp>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14349" y="476672"/>
            <a:ext cx="8096251" cy="7232749"/>
          </a:xfrm>
          <a:prstGeom prst="rect">
            <a:avLst/>
          </a:prstGeom>
          <a:noFill/>
        </p:spPr>
        <p:txBody>
          <a:bodyPr wrap="square" rtlCol="0">
            <a:spAutoFit/>
          </a:bodyPr>
          <a:lstStyle/>
          <a:p>
            <a:pPr algn="ctr"/>
            <a:r>
              <a:rPr lang="en-GB" sz="2800" dirty="0" smtClean="0"/>
              <a:t>Evolution of </a:t>
            </a:r>
            <a:r>
              <a:rPr lang="en-GB" sz="2800" dirty="0" smtClean="0"/>
              <a:t>PGD</a:t>
            </a:r>
            <a:r>
              <a:rPr lang="en-GB" sz="2800" dirty="0" smtClean="0"/>
              <a:t> technologies </a:t>
            </a:r>
            <a:r>
              <a:rPr lang="en-GB" sz="2800" dirty="0" smtClean="0"/>
              <a:t>(2)</a:t>
            </a:r>
          </a:p>
          <a:p>
            <a:pPr algn="ctr"/>
            <a:endParaRPr lang="en-GB" sz="2800" dirty="0" smtClean="0"/>
          </a:p>
          <a:p>
            <a:r>
              <a:rPr lang="en-GB" sz="2400" dirty="0" smtClean="0"/>
              <a:t>Array comparative genomic hybridisation (array CGH)</a:t>
            </a:r>
          </a:p>
          <a:p>
            <a:pPr lvl="1"/>
            <a:r>
              <a:rPr lang="en-GB" sz="2400" dirty="0" smtClean="0"/>
              <a:t>24 chromosome copy number</a:t>
            </a:r>
          </a:p>
          <a:p>
            <a:pPr lvl="1"/>
            <a:r>
              <a:rPr lang="en-GB" sz="2400" dirty="0" smtClean="0"/>
              <a:t>Structural chromosome imbalance</a:t>
            </a:r>
          </a:p>
          <a:p>
            <a:r>
              <a:rPr lang="en-GB" sz="2400" dirty="0" smtClean="0"/>
              <a:t>Single nucleotide polymorphism (SNP) arrays</a:t>
            </a:r>
          </a:p>
          <a:p>
            <a:pPr marL="457200" lvl="2"/>
            <a:r>
              <a:rPr lang="en-GB" sz="2400" dirty="0" smtClean="0"/>
              <a:t>24 chromosome copy number</a:t>
            </a:r>
          </a:p>
          <a:p>
            <a:pPr lvl="1"/>
            <a:r>
              <a:rPr lang="en-GB" sz="2400" dirty="0" smtClean="0"/>
              <a:t>Universal linkage-based testing for SGDs combined with </a:t>
            </a:r>
            <a:r>
              <a:rPr lang="en-GB" sz="2400" dirty="0" err="1" smtClean="0"/>
              <a:t>aneuploidy</a:t>
            </a:r>
            <a:r>
              <a:rPr lang="en-GB" sz="2400" dirty="0" smtClean="0"/>
              <a:t> detection</a:t>
            </a:r>
          </a:p>
          <a:p>
            <a:r>
              <a:rPr lang="en-GB" sz="2400" dirty="0" smtClean="0"/>
              <a:t>Quantitative PCR</a:t>
            </a:r>
          </a:p>
          <a:p>
            <a:pPr marL="457200" lvl="3"/>
            <a:r>
              <a:rPr lang="en-GB" sz="2400" dirty="0" smtClean="0"/>
              <a:t>24 chromosome copy number</a:t>
            </a:r>
          </a:p>
          <a:p>
            <a:r>
              <a:rPr lang="en-GB" sz="2400" dirty="0" smtClean="0"/>
              <a:t>Next generation sequencing (NGS)</a:t>
            </a:r>
          </a:p>
          <a:p>
            <a:pPr marL="457200" lvl="3"/>
            <a:r>
              <a:rPr lang="en-GB" sz="2400" dirty="0" smtClean="0"/>
              <a:t>24 chromosome copy number</a:t>
            </a:r>
          </a:p>
          <a:p>
            <a:pPr lvl="1"/>
            <a:r>
              <a:rPr lang="en-GB" sz="2400" dirty="0" smtClean="0"/>
              <a:t>Targeted </a:t>
            </a:r>
            <a:r>
              <a:rPr lang="en-GB" sz="2400" dirty="0" err="1" smtClean="0"/>
              <a:t>haplotyping</a:t>
            </a:r>
            <a:r>
              <a:rPr lang="en-GB" sz="2400" dirty="0" smtClean="0"/>
              <a:t>, mutation detection and chromosome copy number</a:t>
            </a:r>
          </a:p>
          <a:p>
            <a:endParaRPr lang="en-GB" sz="2400" dirty="0" smtClean="0"/>
          </a:p>
          <a:p>
            <a:endParaRPr lang="en-GB" sz="2400" dirty="0" smtClean="0"/>
          </a:p>
          <a:p>
            <a:endParaRPr lang="en-GB" sz="2400" dirty="0" smtClean="0"/>
          </a:p>
          <a:p>
            <a:endParaRPr lang="en-GB" sz="2400" dirty="0" smtClean="0"/>
          </a:p>
        </p:txBody>
      </p:sp>
    </p:spTree>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4_Illumina_Template_RGH_EXTERNAL">
  <a:themeElements>
    <a:clrScheme name="Jewel Tones">
      <a:dk1>
        <a:srgbClr val="1A1818"/>
      </a:dk1>
      <a:lt1>
        <a:srgbClr val="FFFFFF"/>
      </a:lt1>
      <a:dk2>
        <a:srgbClr val="1A1818"/>
      </a:dk2>
      <a:lt2>
        <a:srgbClr val="7D7C7C"/>
      </a:lt2>
      <a:accent1>
        <a:srgbClr val="885087"/>
      </a:accent1>
      <a:accent2>
        <a:srgbClr val="3E7EBE"/>
      </a:accent2>
      <a:accent3>
        <a:srgbClr val="97AD4A"/>
      </a:accent3>
      <a:accent4>
        <a:srgbClr val="A92C2F"/>
      </a:accent4>
      <a:accent5>
        <a:srgbClr val="31859C"/>
      </a:accent5>
      <a:accent6>
        <a:srgbClr val="A9C1D9"/>
      </a:accent6>
      <a:hlink>
        <a:srgbClr val="3E7EBE"/>
      </a:hlink>
      <a:folHlink>
        <a:srgbClr val="97AD4A"/>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3_Illumina_Template_RPH_EXTERNAL">
  <a:themeElements>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5.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6.xml><?xml version="1.0" encoding="utf-8"?>
<a:theme xmlns:a="http://schemas.openxmlformats.org/drawingml/2006/main" name="1_Default Design">
  <a:themeElements>
    <a:clrScheme name="1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1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4_Illumina_Template_RPH_EXTERNAL">
  <a:themeElements>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Illumina_Template_RGH_EXTERNAL">
  <a:themeElements>
    <a:clrScheme name="Jewel Tones">
      <a:dk1>
        <a:srgbClr val="1A1818"/>
      </a:dk1>
      <a:lt1>
        <a:srgbClr val="FFFFFF"/>
      </a:lt1>
      <a:dk2>
        <a:srgbClr val="1A1818"/>
      </a:dk2>
      <a:lt2>
        <a:srgbClr val="7D7C7C"/>
      </a:lt2>
      <a:accent1>
        <a:srgbClr val="885087"/>
      </a:accent1>
      <a:accent2>
        <a:srgbClr val="3E7EBE"/>
      </a:accent2>
      <a:accent3>
        <a:srgbClr val="97AD4A"/>
      </a:accent3>
      <a:accent4>
        <a:srgbClr val="A92C2F"/>
      </a:accent4>
      <a:accent5>
        <a:srgbClr val="31859C"/>
      </a:accent5>
      <a:accent6>
        <a:srgbClr val="A9C1D9"/>
      </a:accent6>
      <a:hlink>
        <a:srgbClr val="3E7EBE"/>
      </a:hlink>
      <a:folHlink>
        <a:srgbClr val="97AD4A"/>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1_Illumina_Template_RGH_EXTERNAL">
  <a:themeElements>
    <a:clrScheme name="Jewel Tones">
      <a:dk1>
        <a:srgbClr val="1A1818"/>
      </a:dk1>
      <a:lt1>
        <a:srgbClr val="FFFFFF"/>
      </a:lt1>
      <a:dk2>
        <a:srgbClr val="1A1818"/>
      </a:dk2>
      <a:lt2>
        <a:srgbClr val="7D7C7C"/>
      </a:lt2>
      <a:accent1>
        <a:srgbClr val="885087"/>
      </a:accent1>
      <a:accent2>
        <a:srgbClr val="3E7EBE"/>
      </a:accent2>
      <a:accent3>
        <a:srgbClr val="97AD4A"/>
      </a:accent3>
      <a:accent4>
        <a:srgbClr val="A92C2F"/>
      </a:accent4>
      <a:accent5>
        <a:srgbClr val="31859C"/>
      </a:accent5>
      <a:accent6>
        <a:srgbClr val="A9C1D9"/>
      </a:accent6>
      <a:hlink>
        <a:srgbClr val="3E7EBE"/>
      </a:hlink>
      <a:folHlink>
        <a:srgbClr val="97AD4A"/>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2_Illumina_Template_RGH_EXTERNAL">
  <a:themeElements>
    <a:clrScheme name="Jewel Tones">
      <a:dk1>
        <a:srgbClr val="1A1818"/>
      </a:dk1>
      <a:lt1>
        <a:srgbClr val="FFFFFF"/>
      </a:lt1>
      <a:dk2>
        <a:srgbClr val="1A1818"/>
      </a:dk2>
      <a:lt2>
        <a:srgbClr val="7D7C7C"/>
      </a:lt2>
      <a:accent1>
        <a:srgbClr val="885087"/>
      </a:accent1>
      <a:accent2>
        <a:srgbClr val="3E7EBE"/>
      </a:accent2>
      <a:accent3>
        <a:srgbClr val="97AD4A"/>
      </a:accent3>
      <a:accent4>
        <a:srgbClr val="A92C2F"/>
      </a:accent4>
      <a:accent5>
        <a:srgbClr val="31859C"/>
      </a:accent5>
      <a:accent6>
        <a:srgbClr val="A9C1D9"/>
      </a:accent6>
      <a:hlink>
        <a:srgbClr val="3E7EBE"/>
      </a:hlink>
      <a:folHlink>
        <a:srgbClr val="97AD4A"/>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Illumina_Template_RPH_EXTERNAL">
  <a:themeElements>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1_Illumina_Template_RPH_EXTERNAL">
  <a:themeElements>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2_Illumina_Template_RPH_EXTERNAL">
  <a:themeElements>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3_Illumina_Template_RGH_EXTERNAL">
  <a:themeElements>
    <a:clrScheme name="Jewel Tones">
      <a:dk1>
        <a:srgbClr val="1A1818"/>
      </a:dk1>
      <a:lt1>
        <a:srgbClr val="FFFFFF"/>
      </a:lt1>
      <a:dk2>
        <a:srgbClr val="1A1818"/>
      </a:dk2>
      <a:lt2>
        <a:srgbClr val="7D7C7C"/>
      </a:lt2>
      <a:accent1>
        <a:srgbClr val="885087"/>
      </a:accent1>
      <a:accent2>
        <a:srgbClr val="3E7EBE"/>
      </a:accent2>
      <a:accent3>
        <a:srgbClr val="97AD4A"/>
      </a:accent3>
      <a:accent4>
        <a:srgbClr val="A92C2F"/>
      </a:accent4>
      <a:accent5>
        <a:srgbClr val="31859C"/>
      </a:accent5>
      <a:accent6>
        <a:srgbClr val="A9C1D9"/>
      </a:accent6>
      <a:hlink>
        <a:srgbClr val="3E7EBE"/>
      </a:hlink>
      <a:folHlink>
        <a:srgbClr val="97AD4A"/>
      </a:folHlink>
    </a:clrScheme>
    <a:fontScheme name="2_IlluminaTemplateEXTERNAL01_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
      <a:clrScheme name="Illumina Colors">
        <a:dk1>
          <a:srgbClr val="4D4D4F"/>
        </a:dk1>
        <a:lt1>
          <a:srgbClr val="FFFFFF"/>
        </a:lt1>
        <a:dk2>
          <a:srgbClr val="4D4D4F"/>
        </a:dk2>
        <a:lt2>
          <a:srgbClr val="BBBBBB"/>
        </a:lt2>
        <a:accent1>
          <a:srgbClr val="AD73AC"/>
        </a:accent1>
        <a:accent2>
          <a:srgbClr val="7CA8D4"/>
        </a:accent2>
        <a:accent3>
          <a:srgbClr val="B9C980"/>
        </a:accent3>
        <a:accent4>
          <a:srgbClr val="D04C4F"/>
        </a:accent4>
        <a:accent5>
          <a:srgbClr val="D3BCD2"/>
        </a:accent5>
        <a:accent6>
          <a:srgbClr val="A9C1D9"/>
        </a:accent6>
        <a:hlink>
          <a:srgbClr val="B9C980"/>
        </a:hlink>
        <a:folHlink>
          <a:srgbClr val="7CA8D4"/>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1304</TotalTime>
  <Words>2075</Words>
  <Application>Microsoft Office PowerPoint</Application>
  <PresentationFormat>On-screen Show (4:3)</PresentationFormat>
  <Paragraphs>583</Paragraphs>
  <Slides>43</Slides>
  <Notes>5</Notes>
  <HiddenSlides>0</HiddenSlides>
  <MMClips>0</MMClips>
  <ScaleCrop>false</ScaleCrop>
  <HeadingPairs>
    <vt:vector size="4" baseType="variant">
      <vt:variant>
        <vt:lpstr>Theme</vt:lpstr>
      </vt:variant>
      <vt:variant>
        <vt:i4>17</vt:i4>
      </vt:variant>
      <vt:variant>
        <vt:lpstr>Slide Titles</vt:lpstr>
      </vt:variant>
      <vt:variant>
        <vt:i4>43</vt:i4>
      </vt:variant>
    </vt:vector>
  </HeadingPairs>
  <TitlesOfParts>
    <vt:vector size="60" baseType="lpstr">
      <vt:lpstr>1_Office Theme</vt:lpstr>
      <vt:lpstr>Office Theme</vt:lpstr>
      <vt:lpstr>Illumina_Template_RGH_EXTERNAL</vt:lpstr>
      <vt:lpstr>1_Illumina_Template_RGH_EXTERNAL</vt:lpstr>
      <vt:lpstr>2_Illumina_Template_RGH_EXTERNAL</vt:lpstr>
      <vt:lpstr>Illumina_Template_RPH_EXTERNAL</vt:lpstr>
      <vt:lpstr>1_Illumina_Template_RPH_EXTERNAL</vt:lpstr>
      <vt:lpstr>2_Illumina_Template_RPH_EXTERNAL</vt:lpstr>
      <vt:lpstr>3_Illumina_Template_RGH_EXTERNAL</vt:lpstr>
      <vt:lpstr>4_Illumina_Template_RGH_EXTERNAL</vt:lpstr>
      <vt:lpstr>3_Illumina_Template_RPH_EXTERNAL</vt:lpstr>
      <vt:lpstr>2_Office Theme</vt:lpstr>
      <vt:lpstr>3_Office Theme</vt:lpstr>
      <vt:lpstr>4_Office Theme</vt:lpstr>
      <vt:lpstr>5_Office Theme</vt:lpstr>
      <vt:lpstr>1_Default Design</vt:lpstr>
      <vt:lpstr>4_Illumina_Template_RPH_EXTERNAL</vt:lpstr>
      <vt:lpstr>Slide 1</vt:lpstr>
      <vt:lpstr>Slide 2</vt:lpstr>
      <vt:lpstr>Slide 3</vt:lpstr>
      <vt:lpstr>Scanning EM of human preimplantation development in vitro: Days 1 to 6 post insemination</vt:lpstr>
      <vt:lpstr>Slide 5</vt:lpstr>
      <vt:lpstr>Some PGD indications licensed by the Human Fertilisation and Embryology Authority (HFEA) in the UK to date</vt:lpstr>
      <vt:lpstr>Slide 7</vt:lpstr>
      <vt:lpstr>Slide 8</vt:lpstr>
      <vt:lpstr>Slide 9</vt:lpstr>
      <vt:lpstr>Slide 10</vt:lpstr>
      <vt:lpstr>First live births following preimplantation genetic diagnosis (PGD) in July, 1990</vt:lpstr>
      <vt:lpstr>Slide 12</vt:lpstr>
      <vt:lpstr>Slide 13</vt:lpstr>
      <vt:lpstr>Slide 14</vt:lpstr>
      <vt:lpstr>Slide 15</vt:lpstr>
      <vt:lpstr>Single cell genomics</vt:lpstr>
      <vt:lpstr>24 chromosome copy number analysis by array comparative genomic hybridisation (array CGH)</vt:lpstr>
      <vt:lpstr>Slide 18</vt:lpstr>
      <vt:lpstr>Polar Body Biopsy With Follow Up at Cleavage Stages on Day 3</vt:lpstr>
      <vt:lpstr>Slide 20</vt:lpstr>
      <vt:lpstr>Slide 21</vt:lpstr>
      <vt:lpstr>Slide 22</vt:lpstr>
      <vt:lpstr>Slide 23</vt:lpstr>
      <vt:lpstr>10K SNP analysis following MDA</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User</cp:lastModifiedBy>
  <cp:revision>129</cp:revision>
  <dcterms:created xsi:type="dcterms:W3CDTF">2016-11-30T11:08:52Z</dcterms:created>
  <dcterms:modified xsi:type="dcterms:W3CDTF">2017-04-17T09:50:53Z</dcterms:modified>
</cp:coreProperties>
</file>

<file path=docProps/thumbnail.jpeg>
</file>